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5" r:id="rId4"/>
    <p:sldId id="294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92" r:id="rId15"/>
    <p:sldId id="293" r:id="rId16"/>
    <p:sldId id="287" r:id="rId17"/>
    <p:sldId id="288" r:id="rId18"/>
    <p:sldId id="28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0" d="100"/>
          <a:sy n="60" d="100"/>
        </p:scale>
        <p:origin x="72" y="36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1/12/2015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8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3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99631"/>
            <a:ext cx="11353800" cy="1450757"/>
          </a:xfrm>
        </p:spPr>
        <p:txBody>
          <a:bodyPr anchor="ctr"/>
          <a:lstStyle>
            <a:lvl1pPr marL="0"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5734"/>
            <a:ext cx="11353800" cy="40233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1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5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7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237397"/>
          </a:xfrm>
        </p:spPr>
        <p:txBody>
          <a:bodyPr anchor="ctr"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5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9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CC0096-1860-4642-9CD2-0079EA5E7CD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5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916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asticsearch.org/guide/en/kibana/current/" TargetMode="External"/><Relationship Id="rId3" Type="http://schemas.openxmlformats.org/officeDocument/2006/relationships/hyperlink" Target="https://www.loggly.com/blog/nine-tips-configuring-elasticsearch-for-high-performance/" TargetMode="External"/><Relationship Id="rId7" Type="http://schemas.openxmlformats.org/officeDocument/2006/relationships/hyperlink" Target="http://logstash.net/docs/1.4.2/" TargetMode="External"/><Relationship Id="rId2" Type="http://schemas.openxmlformats.org/officeDocument/2006/relationships/hyperlink" Target="http://www.elasticsearch.org/gu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kdebug.herokuapp.com/" TargetMode="External"/><Relationship Id="rId5" Type="http://schemas.openxmlformats.org/officeDocument/2006/relationships/hyperlink" Target="http://www.elasticsearch.org/guide/en/elasticsearch/guide/current/_important_configuration_changes.html" TargetMode="External"/><Relationship Id="rId4" Type="http://schemas.openxmlformats.org/officeDocument/2006/relationships/hyperlink" Target="http://edgeofsanity.net/article/2012/12/26/elasticsearch-for-logging.html" TargetMode="External"/><Relationship Id="rId9" Type="http://schemas.openxmlformats.org/officeDocument/2006/relationships/hyperlink" Target="http://www.rittmanmead.com/2014/11/analytics-with-kibana-and-elasticsearch-through-hadoop-part-3-visualising-the-data-in-kiban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Source </a:t>
            </a:r>
            <a:br>
              <a:rPr lang="en-US" dirty="0" smtClean="0"/>
            </a:br>
            <a:r>
              <a:rPr lang="en-US" dirty="0" smtClean="0"/>
              <a:t>Security Logging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 the cheap</a:t>
            </a:r>
          </a:p>
          <a:p>
            <a:r>
              <a:rPr lang="en-US" dirty="0" smtClean="0"/>
              <a:t>(well, cheaper anyway)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1143000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SSHD Log Sample and GROK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828800"/>
            <a:ext cx="12192000" cy="4267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SSHD_AUTH &lt;%{</a:t>
            </a:r>
            <a:r>
              <a:rPr lang="en-US" sz="3200" dirty="0" err="1"/>
              <a:t>INT:pri</a:t>
            </a:r>
            <a:r>
              <a:rPr lang="en-US" sz="3200" dirty="0"/>
              <a:t>}&gt;%{</a:t>
            </a:r>
            <a:r>
              <a:rPr lang="en-US" sz="3200" dirty="0" err="1"/>
              <a:t>SYSLOGTIMESTAMP:eventtimestamp</a:t>
            </a:r>
            <a:r>
              <a:rPr lang="en-US" sz="3200" dirty="0"/>
              <a:t>} %{</a:t>
            </a:r>
            <a:r>
              <a:rPr lang="en-US" sz="3200" dirty="0" err="1"/>
              <a:t>IPORHOST:dst_address</a:t>
            </a:r>
            <a:r>
              <a:rPr lang="en-US" sz="3200" dirty="0"/>
              <a:t>} %{</a:t>
            </a:r>
            <a:r>
              <a:rPr lang="en-US" sz="3200" dirty="0" err="1"/>
              <a:t>SYSLOGPROG:prog</a:t>
            </a:r>
            <a:r>
              <a:rPr lang="en-US" sz="3200" dirty="0"/>
              <a:t>}\[%{</a:t>
            </a:r>
            <a:r>
              <a:rPr lang="en-US" sz="3200" dirty="0" err="1"/>
              <a:t>INT:pid</a:t>
            </a:r>
            <a:r>
              <a:rPr lang="en-US" sz="3200" dirty="0"/>
              <a:t>}\]: %{</a:t>
            </a:r>
            <a:r>
              <a:rPr lang="en-US" sz="3200" dirty="0" err="1"/>
              <a:t>GREEDYDATA:action</a:t>
            </a:r>
            <a:r>
              <a:rPr lang="en-US" sz="3200" dirty="0"/>
              <a:t>} password for %{D</a:t>
            </a:r>
          </a:p>
          <a:p>
            <a:r>
              <a:rPr lang="en-US" sz="3200" dirty="0" err="1"/>
              <a:t>ATA:user_id</a:t>
            </a:r>
            <a:r>
              <a:rPr lang="en-US" sz="3200" dirty="0"/>
              <a:t>} from %{</a:t>
            </a:r>
            <a:r>
              <a:rPr lang="en-US" sz="3200" dirty="0" err="1"/>
              <a:t>IPORHOST:src_address</a:t>
            </a:r>
            <a:r>
              <a:rPr lang="en-US" sz="3200" dirty="0"/>
              <a:t>} port %{</a:t>
            </a:r>
            <a:r>
              <a:rPr lang="en-US" sz="3200" dirty="0" err="1"/>
              <a:t>INT:src_port</a:t>
            </a:r>
            <a:r>
              <a:rPr lang="en-US" sz="3200" dirty="0"/>
              <a:t>} </a:t>
            </a:r>
            <a:r>
              <a:rPr lang="en-US" sz="3200" dirty="0" smtClean="0"/>
              <a:t>ssh2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/>
              <a:t>&lt;86&gt;Jan 6 16:07:43 a2nlswlb01 </a:t>
            </a:r>
            <a:r>
              <a:rPr lang="en-US" sz="3200" dirty="0" err="1"/>
              <a:t>sshd</a:t>
            </a:r>
            <a:r>
              <a:rPr lang="en-US" sz="3200" dirty="0"/>
              <a:t>[60856]: Failed password for root from 117.21.191.197 port 1243 ssh2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48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1143000"/>
          </a:xfrm>
        </p:spPr>
        <p:txBody>
          <a:bodyPr anchor="ctr">
            <a:normAutofit/>
          </a:bodyPr>
          <a:lstStyle/>
          <a:p>
            <a:r>
              <a:rPr lang="en-US" sz="4000" dirty="0" err="1" smtClean="0"/>
              <a:t>Suricata</a:t>
            </a:r>
            <a:r>
              <a:rPr lang="en-US" sz="4000" dirty="0" smtClean="0"/>
              <a:t> Log Sample and GROK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828800"/>
            <a:ext cx="121920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IDS &lt;%{</a:t>
            </a:r>
            <a:r>
              <a:rPr lang="en-US" sz="3200" dirty="0" err="1"/>
              <a:t>INT:pri</a:t>
            </a:r>
            <a:r>
              <a:rPr lang="en-US" sz="3200" dirty="0"/>
              <a:t>}&gt;%{</a:t>
            </a:r>
            <a:r>
              <a:rPr lang="en-US" sz="3200" dirty="0" err="1"/>
              <a:t>SYSLOGTIMESTAMP:eventtimestamp</a:t>
            </a:r>
            <a:r>
              <a:rPr lang="en-US" sz="3200" dirty="0"/>
              <a:t>} %{</a:t>
            </a:r>
            <a:r>
              <a:rPr lang="en-US" sz="3200" dirty="0" err="1"/>
              <a:t>IPORHOST:sensor_name</a:t>
            </a:r>
            <a:r>
              <a:rPr lang="en-US" sz="3200" dirty="0"/>
              <a:t>} %{</a:t>
            </a:r>
            <a:r>
              <a:rPr lang="en-US" sz="3200" dirty="0" err="1"/>
              <a:t>SYSLOGPROG:prog</a:t>
            </a:r>
            <a:r>
              <a:rPr lang="en-US" sz="3200" dirty="0"/>
              <a:t>}\[%{</a:t>
            </a:r>
            <a:r>
              <a:rPr lang="en-US" sz="3200" dirty="0" err="1"/>
              <a:t>INT:pid</a:t>
            </a:r>
            <a:r>
              <a:rPr lang="en-US" sz="3200" dirty="0"/>
              <a:t>}\]: \[%{</a:t>
            </a:r>
            <a:r>
              <a:rPr lang="en-US" sz="3200" dirty="0" err="1"/>
              <a:t>INT:id</a:t>
            </a:r>
            <a:r>
              <a:rPr lang="en-US" sz="3200" dirty="0"/>
              <a:t>}:%{</a:t>
            </a:r>
            <a:r>
              <a:rPr lang="en-US" sz="3200" dirty="0" err="1"/>
              <a:t>INT:sid</a:t>
            </a:r>
            <a:r>
              <a:rPr lang="en-US" sz="3200" dirty="0"/>
              <a:t>}:%{</a:t>
            </a:r>
            <a:r>
              <a:rPr lang="en-US" sz="3200" dirty="0" err="1"/>
              <a:t>INT:rev</a:t>
            </a:r>
            <a:r>
              <a:rPr lang="en-US" sz="3200" dirty="0"/>
              <a:t>}\] %{</a:t>
            </a:r>
            <a:r>
              <a:rPr lang="en-US" sz="3200" dirty="0" err="1"/>
              <a:t>GREEDYDATA:filtername</a:t>
            </a:r>
            <a:r>
              <a:rPr lang="en-US" sz="3200" dirty="0"/>
              <a:t>} \[Classification: %{</a:t>
            </a:r>
            <a:r>
              <a:rPr lang="en-US" sz="3200" dirty="0" err="1"/>
              <a:t>GREEDYDATA:classification</a:t>
            </a:r>
            <a:r>
              <a:rPr lang="en-US" sz="3200" dirty="0"/>
              <a:t>}\] \[Priority: %{</a:t>
            </a:r>
            <a:r>
              <a:rPr lang="en-US" sz="3200" dirty="0" err="1"/>
              <a:t>INT:priority</a:t>
            </a:r>
            <a:r>
              <a:rPr lang="en-US" sz="3200" dirty="0"/>
              <a:t>}\] \{%{</a:t>
            </a:r>
            <a:r>
              <a:rPr lang="en-US" sz="3200" dirty="0" err="1"/>
              <a:t>DATA:protocol</a:t>
            </a:r>
            <a:r>
              <a:rPr lang="en-US" sz="3200" dirty="0"/>
              <a:t>}\} %{</a:t>
            </a:r>
            <a:r>
              <a:rPr lang="en-US" sz="3200" dirty="0" err="1"/>
              <a:t>IPORHOST:src_address</a:t>
            </a:r>
            <a:r>
              <a:rPr lang="en-US" sz="3200" dirty="0"/>
              <a:t>}:%{</a:t>
            </a:r>
            <a:r>
              <a:rPr lang="en-US" sz="3200" dirty="0" err="1"/>
              <a:t>INT:src</a:t>
            </a:r>
            <a:endParaRPr lang="en-US" sz="3200" dirty="0"/>
          </a:p>
          <a:p>
            <a:r>
              <a:rPr lang="en-US" sz="3200" dirty="0"/>
              <a:t>_port} -&gt; %{</a:t>
            </a:r>
            <a:r>
              <a:rPr lang="en-US" sz="3200" dirty="0" err="1"/>
              <a:t>IPORHOST:dst_address</a:t>
            </a:r>
            <a:r>
              <a:rPr lang="en-US" sz="3200" dirty="0"/>
              <a:t>}:%{</a:t>
            </a:r>
            <a:r>
              <a:rPr lang="en-US" sz="3200" dirty="0" err="1"/>
              <a:t>INT:dst_port</a:t>
            </a:r>
            <a:r>
              <a:rPr lang="en-US" sz="3200" dirty="0"/>
              <a:t>}</a:t>
            </a:r>
          </a:p>
          <a:p>
            <a:endParaRPr lang="en-US" sz="3200" dirty="0" smtClean="0"/>
          </a:p>
          <a:p>
            <a:r>
              <a:rPr lang="en-US" sz="3200" dirty="0"/>
              <a:t>&lt;182&gt;Jan 6 16:09:53 p3plnlids04 </a:t>
            </a:r>
            <a:r>
              <a:rPr lang="en-US" sz="3200" dirty="0" err="1"/>
              <a:t>suricata</a:t>
            </a:r>
            <a:r>
              <a:rPr lang="en-US" sz="3200" dirty="0"/>
              <a:t>[32600]: [1:4100009:3] Security Content - Excessive WordPress </a:t>
            </a:r>
            <a:r>
              <a:rPr lang="en-US" sz="3200" dirty="0" err="1"/>
              <a:t>xmlrpc.php</a:t>
            </a:r>
            <a:r>
              <a:rPr lang="en-US" sz="3200" dirty="0"/>
              <a:t> POST Requests (10/60s threshold) [Classification: Web Application Attack] [Priority: 1] {TCP} 93.174.93.61:50551 -&gt; 173.201.1.128:80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516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1143000"/>
          </a:xfrm>
        </p:spPr>
        <p:txBody>
          <a:bodyPr anchor="ctr">
            <a:normAutofit/>
          </a:bodyPr>
          <a:lstStyle/>
          <a:p>
            <a:r>
              <a:rPr lang="en-US" sz="4000" dirty="0" err="1" smtClean="0"/>
              <a:t>Logstash</a:t>
            </a:r>
            <a:r>
              <a:rPr lang="en-US" sz="4000" dirty="0" smtClean="0"/>
              <a:t> </a:t>
            </a:r>
            <a:r>
              <a:rPr lang="en-US" sz="4000" dirty="0" err="1" smtClean="0"/>
              <a:t>Config</a:t>
            </a:r>
            <a:r>
              <a:rPr lang="en-US" sz="4000" dirty="0" smtClean="0"/>
              <a:t> – Input/Filter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828800"/>
            <a:ext cx="5121915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udp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port =&gt; 51000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type =&gt; 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sshd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udp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port =&gt; 51001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type =&gt; 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cust-sshd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udp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port =&gt; 51002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type =&gt; "ids"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n-US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91200" y="1828800"/>
            <a:ext cx="6894836" cy="436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filter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if [type] == "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cust-sshd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grok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        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patterns_dir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=&gt; "/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logstash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grok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/patterns/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infosec_patterns.conf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        match =&gt; [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                "message", "%{CUST_SSHD_AUTH_MULTI_FAIL}"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        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}</a:t>
            </a:r>
            <a:b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else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drop {}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if ! [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hit_count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mutate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                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add_field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=&gt;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                        "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hit_count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=&gt;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               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       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mutate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convert =&gt; ["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hit_count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", "integer"]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geoip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        source =&gt; "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src_address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             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1143000"/>
          </a:xfrm>
        </p:spPr>
        <p:txBody>
          <a:bodyPr anchor="ctr">
            <a:normAutofit/>
          </a:bodyPr>
          <a:lstStyle/>
          <a:p>
            <a:r>
              <a:rPr lang="en-US" sz="4000" dirty="0" err="1" smtClean="0"/>
              <a:t>elasticsearch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node.</a:t>
            </a:r>
          </a:p>
          <a:p>
            <a:pPr lvl="1"/>
            <a:r>
              <a:rPr lang="en-US" dirty="0" smtClean="0"/>
              <a:t>Umm, don’t do that in prod… Data loss, performance bottlenecks, cats befriending dogs and other bad things</a:t>
            </a:r>
          </a:p>
          <a:p>
            <a:pPr marL="201168" lvl="1" indent="0">
              <a:buNone/>
            </a:pPr>
            <a:endParaRPr lang="en-US" dirty="0" smtClean="0"/>
          </a:p>
          <a:p>
            <a:r>
              <a:rPr lang="en-US" dirty="0" smtClean="0"/>
              <a:t>Our setup</a:t>
            </a:r>
          </a:p>
          <a:p>
            <a:pPr lvl="1"/>
            <a:r>
              <a:rPr lang="en-US" dirty="0" smtClean="0"/>
              <a:t>3 virtual nodes – 40GB disk, 4GB RAM (not even close to what you *should* run)</a:t>
            </a:r>
          </a:p>
          <a:p>
            <a:pPr lvl="1"/>
            <a:r>
              <a:rPr lang="en-US" dirty="0" smtClean="0"/>
              <a:t>3 data nodes, 1 master node, all sharing search</a:t>
            </a:r>
          </a:p>
          <a:p>
            <a:pPr lvl="1"/>
            <a:r>
              <a:rPr lang="en-US" dirty="0" smtClean="0"/>
              <a:t>Handles around 100eps</a:t>
            </a:r>
          </a:p>
          <a:p>
            <a:pPr lvl="1"/>
            <a:endParaRPr lang="en-US" dirty="0"/>
          </a:p>
          <a:p>
            <a:r>
              <a:rPr lang="en-US" dirty="0" smtClean="0"/>
              <a:t>Another cluster handles 2box cluster with 48Gb Ram and 4x300GB R10 </a:t>
            </a:r>
            <a:r>
              <a:rPr lang="en-US" dirty="0" err="1" smtClean="0"/>
              <a:t>Config</a:t>
            </a:r>
            <a:r>
              <a:rPr lang="en-US" dirty="0" smtClean="0"/>
              <a:t> handles ~800eps</a:t>
            </a:r>
          </a:p>
          <a:p>
            <a:r>
              <a:rPr lang="en-US" dirty="0" smtClean="0"/>
              <a:t>Estimating about 1000eps in a real cluster</a:t>
            </a:r>
          </a:p>
        </p:txBody>
      </p:sp>
    </p:spTree>
    <p:extLst>
      <p:ext uri="{BB962C8B-B14F-4D97-AF65-F5344CB8AC3E}">
        <p14:creationId xmlns:p14="http://schemas.microsoft.com/office/powerpoint/2010/main" val="14854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1143000"/>
          </a:xfrm>
        </p:spPr>
        <p:txBody>
          <a:bodyPr anchor="ctr">
            <a:normAutofit/>
          </a:bodyPr>
          <a:lstStyle/>
          <a:p>
            <a:r>
              <a:rPr lang="en-US" sz="4000" dirty="0" err="1" smtClean="0"/>
              <a:t>elasticsearch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node.</a:t>
            </a:r>
          </a:p>
          <a:p>
            <a:pPr lvl="1"/>
            <a:r>
              <a:rPr lang="en-US" dirty="0" smtClean="0"/>
              <a:t>Umm, don’t do that in prod… Data loss, performance bottlenecks, cats befriending dogs and other bad things</a:t>
            </a:r>
          </a:p>
          <a:p>
            <a:pPr marL="201168" lvl="1" indent="0">
              <a:buNone/>
            </a:pPr>
            <a:endParaRPr lang="en-US" dirty="0" smtClean="0"/>
          </a:p>
          <a:p>
            <a:r>
              <a:rPr lang="en-US" dirty="0" smtClean="0"/>
              <a:t>Our setup</a:t>
            </a:r>
          </a:p>
          <a:p>
            <a:pPr lvl="1"/>
            <a:r>
              <a:rPr lang="en-US" dirty="0" smtClean="0"/>
              <a:t>3 virtual nodes – 40GB disk, 4GB RAM (not even close to what you *should* run)</a:t>
            </a:r>
          </a:p>
          <a:p>
            <a:pPr lvl="1"/>
            <a:r>
              <a:rPr lang="en-US" dirty="0" smtClean="0"/>
              <a:t>3 data nodes, 1 master node, all sharing search</a:t>
            </a:r>
          </a:p>
          <a:p>
            <a:pPr lvl="1"/>
            <a:r>
              <a:rPr lang="en-US" dirty="0" smtClean="0"/>
              <a:t>Handles around 100eps</a:t>
            </a:r>
          </a:p>
          <a:p>
            <a:pPr lvl="1"/>
            <a:endParaRPr lang="en-US" dirty="0"/>
          </a:p>
          <a:p>
            <a:r>
              <a:rPr lang="en-US" dirty="0" smtClean="0"/>
              <a:t>Another cluster handles 2box cluster with 48Gb Ram and 4x300GB R10 </a:t>
            </a:r>
            <a:r>
              <a:rPr lang="en-US" dirty="0" err="1" smtClean="0"/>
              <a:t>Config</a:t>
            </a:r>
            <a:r>
              <a:rPr lang="en-US" dirty="0" smtClean="0"/>
              <a:t> handles ~800eps</a:t>
            </a:r>
          </a:p>
          <a:p>
            <a:r>
              <a:rPr lang="en-US" dirty="0" smtClean="0"/>
              <a:t>Estimating about 1000eps in a real cluster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7919700" cy="97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hd.cool-wallpapers.us/walls/rolling_tire_on_the_road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-2042"/>
            <a:ext cx="12195629" cy="68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KIBANA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1143000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KIBANA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Pretty great out of the box</a:t>
            </a:r>
          </a:p>
          <a:p>
            <a:r>
              <a:rPr lang="en-US" sz="2800" dirty="0" smtClean="0"/>
              <a:t>Fairly steep learning curve for more than basic tasks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809" b="21810"/>
          <a:stretch/>
        </p:blipFill>
        <p:spPr>
          <a:xfrm>
            <a:off x="0" y="2895600"/>
            <a:ext cx="12801600" cy="50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7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1143000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KIBANA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LIVE DEMO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(hopefully)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1143000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RESOURCES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2800" dirty="0" err="1" smtClean="0"/>
              <a:t>ElasticSearch</a:t>
            </a:r>
            <a:endParaRPr lang="en-US" sz="2800" dirty="0" smtClean="0"/>
          </a:p>
          <a:p>
            <a:r>
              <a:rPr lang="en-US" sz="2800" dirty="0">
                <a:hlinkClick r:id="rId2"/>
              </a:rPr>
              <a:t>http://www.elasticsearch.org/guide</a:t>
            </a:r>
            <a:r>
              <a:rPr lang="en-US" sz="2800" dirty="0"/>
              <a:t> </a:t>
            </a:r>
          </a:p>
          <a:p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://www.loggly.com/blog/nine-tips-configuring-elasticsearch-for-high-performance/</a:t>
            </a:r>
            <a:r>
              <a:rPr lang="en-US" sz="2800" dirty="0"/>
              <a:t> </a:t>
            </a:r>
          </a:p>
          <a:p>
            <a:r>
              <a:rPr lang="en-US" sz="2800" dirty="0" smtClean="0">
                <a:hlinkClick r:id="rId4"/>
              </a:rPr>
              <a:t>http</a:t>
            </a:r>
            <a:r>
              <a:rPr lang="en-US" sz="2800" dirty="0">
                <a:hlinkClick r:id="rId4"/>
              </a:rPr>
              <a:t>://edgeofsanity.net/article/2012/12/26/elasticsearch-for-logging.html</a:t>
            </a: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sz="2800" dirty="0">
                <a:hlinkClick r:id="rId5"/>
              </a:rPr>
              <a:t>http://www.elasticsearch.org/guide/en/elasticsearch/guide/current/_</a:t>
            </a:r>
            <a:r>
              <a:rPr lang="en-US" sz="2800" dirty="0" smtClean="0">
                <a:hlinkClick r:id="rId5"/>
              </a:rPr>
              <a:t>important_configuration_changes.html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 smtClean="0"/>
              <a:t>Logstash</a:t>
            </a:r>
            <a:endParaRPr lang="en-US" sz="2800" dirty="0" smtClean="0"/>
          </a:p>
          <a:p>
            <a:r>
              <a:rPr lang="en-US" sz="2800" dirty="0">
                <a:hlinkClick r:id="rId6"/>
              </a:rPr>
              <a:t>http://grokdebug.herokuapp.com</a:t>
            </a:r>
            <a:r>
              <a:rPr lang="en-US" sz="2800" dirty="0" smtClean="0">
                <a:hlinkClick r:id="rId6"/>
              </a:rPr>
              <a:t>/</a:t>
            </a:r>
            <a:r>
              <a:rPr lang="en-US" sz="2800" dirty="0" smtClean="0"/>
              <a:t> </a:t>
            </a:r>
          </a:p>
          <a:p>
            <a:r>
              <a:rPr lang="en-US" sz="2800" dirty="0">
                <a:hlinkClick r:id="rId7"/>
              </a:rPr>
              <a:t>http://logstash.net/docs/1.4.2</a:t>
            </a:r>
            <a:r>
              <a:rPr lang="en-US" sz="2800" dirty="0" smtClean="0">
                <a:hlinkClick r:id="rId7"/>
              </a:rPr>
              <a:t>/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r>
              <a:rPr lang="en-US" sz="2800" dirty="0" err="1" smtClean="0"/>
              <a:t>Kibana</a:t>
            </a:r>
            <a:endParaRPr lang="en-US" sz="2800" dirty="0" smtClean="0"/>
          </a:p>
          <a:p>
            <a:r>
              <a:rPr lang="en-US" sz="2800" dirty="0">
                <a:hlinkClick r:id="rId8"/>
              </a:rPr>
              <a:t>http://www.elasticsearch.org/guide/en/kibana/current</a:t>
            </a:r>
            <a:r>
              <a:rPr lang="en-US" sz="2800" dirty="0" smtClean="0">
                <a:hlinkClick r:id="rId8"/>
              </a:rPr>
              <a:t>/</a:t>
            </a:r>
            <a:r>
              <a:rPr lang="en-US" sz="2800" dirty="0" smtClean="0"/>
              <a:t> </a:t>
            </a:r>
          </a:p>
          <a:p>
            <a:r>
              <a:rPr lang="en-US" sz="2800" dirty="0">
                <a:hlinkClick r:id="rId9"/>
              </a:rPr>
              <a:t>http://www.rittmanmead.com/2014/11/analytics-with-kibana-and-elasticsearch-through-hadoop-part-3-visualising-the-data-in-kibana</a:t>
            </a:r>
            <a:r>
              <a:rPr lang="en-US" sz="2800" dirty="0" smtClean="0">
                <a:hlinkClick r:id="rId9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25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10896600" cy="1143000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[/home]# </a:t>
            </a:r>
            <a:r>
              <a:rPr lang="en-US" sz="4000" dirty="0" err="1" smtClean="0"/>
              <a:t>whoami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828800"/>
            <a:ext cx="10896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Scott Gerlach [sgerlach@godaddy.com, @sgerlach]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Director InfoSec Engineering and </a:t>
            </a:r>
            <a:r>
              <a:rPr lang="en-US" sz="2800" dirty="0" err="1" smtClean="0"/>
              <a:t>Architechture</a:t>
            </a:r>
            <a:r>
              <a:rPr lang="en-US" sz="2800" dirty="0" smtClean="0"/>
              <a:t> @ </a:t>
            </a:r>
            <a:r>
              <a:rPr lang="en-US" sz="2800" dirty="0" err="1" smtClean="0"/>
              <a:t>GoDaddy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Ran the SOC for 6 years</a:t>
            </a:r>
          </a:p>
          <a:p>
            <a:endParaRPr lang="en-US" sz="2800" smtClean="0"/>
          </a:p>
          <a:p>
            <a:r>
              <a:rPr lang="en-US" sz="2800" smtClean="0"/>
              <a:t>12yrs </a:t>
            </a:r>
            <a:r>
              <a:rPr lang="en-US" sz="2800" dirty="0" smtClean="0"/>
              <a:t>experience in InfoSec. </a:t>
            </a:r>
          </a:p>
          <a:p>
            <a:r>
              <a:rPr lang="en-US" sz="2800" dirty="0" err="1" smtClean="0"/>
              <a:t>EnVision</a:t>
            </a:r>
            <a:r>
              <a:rPr lang="en-US" sz="2800" dirty="0" smtClean="0"/>
              <a:t> customer (Hi Tena!)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10896600" cy="1143000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WHAT THIS IS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828800"/>
            <a:ext cx="108966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Ideas we are looking at within </a:t>
            </a:r>
            <a:r>
              <a:rPr lang="en-US" sz="3200" dirty="0" err="1" smtClean="0"/>
              <a:t>GoDaddy</a:t>
            </a:r>
            <a:r>
              <a:rPr lang="en-US" sz="3200" dirty="0" smtClean="0"/>
              <a:t> to solve our logging and scalability issues using ELK stack and Hadoop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Discussion on our experience.</a:t>
            </a:r>
          </a:p>
          <a:p>
            <a:pPr marL="0" indent="0">
              <a:buNone/>
            </a:pPr>
            <a:endParaRPr sz="3200" dirty="0"/>
          </a:p>
          <a:p>
            <a:pPr marL="0" indent="0">
              <a:buNone/>
            </a:pPr>
            <a:r>
              <a:rPr lang="en-US" sz="3200" dirty="0" smtClean="0"/>
              <a:t>Tons of reference links at the end (ask me for the </a:t>
            </a:r>
            <a:r>
              <a:rPr lang="en-US" sz="3200" dirty="0" err="1" smtClean="0"/>
              <a:t>preso</a:t>
            </a:r>
            <a:r>
              <a:rPr lang="en-US" sz="3200" dirty="0" smtClean="0"/>
              <a:t> if you want them)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Potential ramblings of a mad man</a:t>
            </a:r>
          </a:p>
          <a:p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4967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WHAT THIS IS NOT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828800"/>
            <a:ext cx="11277600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Technical discussion on how to run, tune, maintain </a:t>
            </a:r>
            <a:r>
              <a:rPr lang="en-US" sz="3200" dirty="0" err="1" smtClean="0"/>
              <a:t>ElasticSearch</a:t>
            </a:r>
            <a:endParaRPr lang="en-US" sz="3200" dirty="0" smtClean="0"/>
          </a:p>
          <a:p>
            <a:endParaRPr sz="3200" dirty="0"/>
          </a:p>
          <a:p>
            <a:r>
              <a:rPr lang="en-US" sz="3200" dirty="0" smtClean="0"/>
              <a:t>Gospel on how to run your shop</a:t>
            </a:r>
          </a:p>
          <a:p>
            <a:endParaRPr lang="en-US" sz="3200" dirty="0"/>
          </a:p>
          <a:p>
            <a:r>
              <a:rPr lang="en-US" sz="3200" dirty="0" smtClean="0"/>
              <a:t>Expert training on any of these tools. I’m a n00b and I admit it but I </a:t>
            </a:r>
            <a:r>
              <a:rPr lang="en-US" sz="3200" dirty="0" err="1" smtClean="0"/>
              <a:t>haz</a:t>
            </a:r>
            <a:r>
              <a:rPr lang="en-US" sz="3200" dirty="0" smtClean="0"/>
              <a:t> a search engine!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8709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nimal-backgrounds.com/files/Elk/Elk-background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381001"/>
            <a:ext cx="13011150" cy="81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3011150" cy="1143000"/>
          </a:xfrm>
        </p:spPr>
        <p:txBody>
          <a:bodyPr anchor="ctr"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WHY ELK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0" y="5943600"/>
            <a:ext cx="11353800" cy="402336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Cuz</a:t>
            </a:r>
            <a:r>
              <a:rPr lang="en-US" dirty="0" smtClean="0">
                <a:solidFill>
                  <a:schemeClr val="bg1"/>
                </a:solidFill>
              </a:rPr>
              <a:t> they’re sassy?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457200"/>
            <a:ext cx="9982200" cy="541189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Free Open Source Software – This can also be the #1 drawback based on where management like to put boots when stuff breaks</a:t>
            </a:r>
          </a:p>
          <a:p>
            <a:endParaRPr lang="en-US" sz="2800" dirty="0"/>
          </a:p>
          <a:p>
            <a:r>
              <a:rPr lang="en-US" sz="2800" dirty="0" err="1"/>
              <a:t>e</a:t>
            </a:r>
            <a:r>
              <a:rPr lang="en-US" sz="2800" dirty="0" err="1" smtClean="0"/>
              <a:t>lasticsearch</a:t>
            </a:r>
            <a:r>
              <a:rPr lang="en-US" sz="2800" dirty="0" smtClean="0"/>
              <a:t> - Distributed and Scalable. Multiple Compute nodes handling storage and search</a:t>
            </a:r>
          </a:p>
          <a:p>
            <a:endParaRPr lang="en-US" sz="2800" dirty="0"/>
          </a:p>
          <a:p>
            <a:r>
              <a:rPr lang="en-US" sz="2800" dirty="0" err="1" smtClean="0"/>
              <a:t>Logstash</a:t>
            </a:r>
            <a:r>
              <a:rPr lang="en-US" sz="2800" dirty="0" smtClean="0"/>
              <a:t> – Dead easy log parsing *</a:t>
            </a:r>
            <a:r>
              <a:rPr lang="en-US" sz="2800" dirty="0" err="1" smtClean="0"/>
              <a:t>groking</a:t>
            </a:r>
            <a:r>
              <a:rPr lang="en-US" sz="2800" dirty="0" smtClean="0"/>
              <a:t>*, enrichment and outputs to make you happy. And a cool hipster logo </a:t>
            </a:r>
          </a:p>
          <a:p>
            <a:endParaRPr lang="en-US" sz="2800" dirty="0"/>
          </a:p>
          <a:p>
            <a:r>
              <a:rPr lang="en-US" sz="2800" dirty="0" err="1" smtClean="0"/>
              <a:t>Kibana</a:t>
            </a:r>
            <a:r>
              <a:rPr lang="en-US" sz="2800" dirty="0" smtClean="0"/>
              <a:t> – Visualize your data and do it fast</a:t>
            </a:r>
            <a:endParaRPr lang="en-US" sz="2800" dirty="0"/>
          </a:p>
        </p:txBody>
      </p:sp>
      <p:pic>
        <p:nvPicPr>
          <p:cNvPr id="2050" name="Picture 2" descr="logst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981200"/>
            <a:ext cx="100094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6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5714" r="18750" b="5809"/>
          <a:stretch/>
        </p:blipFill>
        <p:spPr>
          <a:xfrm>
            <a:off x="-152400" y="119743"/>
            <a:ext cx="12695066" cy="6705600"/>
          </a:xfrm>
          <a:prstGeom prst="rect">
            <a:avLst/>
          </a:prstGeom>
        </p:spPr>
      </p:pic>
      <p:sp>
        <p:nvSpPr>
          <p:cNvPr id="10" name="Title 12"/>
          <p:cNvSpPr txBox="1">
            <a:spLocks/>
          </p:cNvSpPr>
          <p:nvPr/>
        </p:nvSpPr>
        <p:spPr>
          <a:xfrm>
            <a:off x="0" y="-228600"/>
            <a:ext cx="11277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PLAN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47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DATA TYPES and EPS (so far)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828800"/>
            <a:ext cx="11277600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IPS Logs – 150eps</a:t>
            </a:r>
          </a:p>
          <a:p>
            <a:r>
              <a:rPr lang="en-US" sz="3200" dirty="0" smtClean="0"/>
              <a:t>IDS Logs – 10eps</a:t>
            </a:r>
          </a:p>
          <a:p>
            <a:r>
              <a:rPr lang="en-US" sz="3200" dirty="0" smtClean="0"/>
              <a:t>FTP Logs – 400eps</a:t>
            </a:r>
          </a:p>
          <a:p>
            <a:r>
              <a:rPr lang="en-US" sz="3200" dirty="0" smtClean="0"/>
              <a:t>SSHD Logs – 15eps</a:t>
            </a:r>
          </a:p>
          <a:p>
            <a:r>
              <a:rPr lang="en-US" sz="3200" dirty="0" smtClean="0"/>
              <a:t>Customer-SSHD Logs – 30eps</a:t>
            </a:r>
          </a:p>
          <a:p>
            <a:r>
              <a:rPr lang="en-US" sz="3200" dirty="0" smtClean="0"/>
              <a:t>Windows Executables (in house developed) – 1500eps</a:t>
            </a:r>
          </a:p>
        </p:txBody>
      </p:sp>
    </p:spTree>
    <p:extLst>
      <p:ext uri="{BB962C8B-B14F-4D97-AF65-F5344CB8AC3E}">
        <p14:creationId xmlns:p14="http://schemas.microsoft.com/office/powerpoint/2010/main" val="9665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1143000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LOGSTASH &amp; GROK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828800"/>
            <a:ext cx="11277600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Ships with ~120 different patterns you can extend</a:t>
            </a:r>
          </a:p>
          <a:p>
            <a:r>
              <a:rPr lang="en-US" sz="3200" dirty="0" smtClean="0"/>
              <a:t>Simple regex and data naming</a:t>
            </a:r>
          </a:p>
          <a:p>
            <a:r>
              <a:rPr lang="en-US" sz="3200" dirty="0" smtClean="0"/>
              <a:t>%{</a:t>
            </a:r>
            <a:r>
              <a:rPr lang="en-US" sz="3200" dirty="0" err="1" smtClean="0"/>
              <a:t>IPORHOST:src_address</a:t>
            </a:r>
            <a:r>
              <a:rPr lang="en-US" sz="3200" dirty="0" smtClean="0"/>
              <a:t>}  - Matches 192.168.1.1 OR euripides01</a:t>
            </a:r>
            <a:endParaRPr lang="en-US" sz="3200" dirty="0"/>
          </a:p>
          <a:p>
            <a:r>
              <a:rPr lang="en-US" sz="3200" dirty="0" smtClean="0"/>
              <a:t>Shouldn’t need to know this 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1500" y="4114800"/>
            <a:ext cx="11048999" cy="26494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aco"/>
              </a:rPr>
              <a:t>IPV4 (?&lt;![0-9])(?:(?:25[0-5]|2[0-4][0-9]|[0-1]?[0-9]{1,2})[.](?:25[0-5]|2[0-4][0-9]|[0-1]?[0-9]{1,2})[.](?:25[0-5]|2[0-4][0-9]|[0-1]?[0-9]{1,2})[.](?:25[0-5]|2[0-4][0-9]|[0-1]?[0-9]{1,2}))(?![0-9])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ac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ac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Monaco"/>
              </a:rPr>
              <a:t>IPV6 ((([0-9A-Fa-f]{1,4}:){7}([0-9A-Fa-f]{1,4}|:))|(([0-9A-Fa-f]{1,4}:){6}(:[0-9A-Fa-f]{1,4}|((25[0-5]|2[0-4]\d|1\d\d|[1-9]?\d)(\.(25[0-5]|2[0-4]\d|1\d\d|[1-9]?\d)){3})|:))|(([0-9A-Fa-f]{1,4}:){5}(((:[0-9A-Fa-f]{1,4}){1,2})|:((25[0-5]|2[0-4]\d|1\d\d|[1-9]?\d)(\.(25[0-5]|2[0-4]\d|1\d\d|[1-9]?\d)){3})|:))|(([0-9A-Fa-f]{1,4}:){4}(((:[0-9A-Fa-f]{1,4}){1,3})|((:[0-9A-Fa-f]{1,4})?:((25[0-5]|2[0-4]\d|1\d\d|[1-9]?\d)(\.(25[0-5]|2[0-4]\d|1\d\d|[1-9]?\d)){3}))|:))|(([0-9A-Fa-f]{1,4}:){3}(((:[0-9A-Fa-f]{1,4}){1,4})|((:[0-9A-Fa-f]{1,4}){0,2}:((25[0-5]|2[0-4]\d|1\d\d|[1-9]?\d)(\.(25[0-5]|2[0-4]\d|1\d\d|[1-9]?\d)){3}))|:))|(([0-9A-Fa-f]{1,4}:){2}(((:[0-9A-Fa-f]{1,4}){1,5})|((:[0-9A-Fa-f]{1,4}){0,3}:((25[0-5]|2[0-4]\d|1\d\d|[1-9]?\d)(\.(25[0-5]|2[0-4]\d|1\d\d|[1-9]?\d)){3}))|:))|(([0-9A-Fa-f]{1,4}:){1}(((:[0-9A-Fa-f]{1,4}){1,6})|((:[0-9A-Fa-f]{1,4}){0,4}:((25[0-5]|2[0-4]\d|1\d\d|[1-9]?\d)(\.(25[0-5]|2[0-4]\d|1\d\d|[1-9]?\d)){3}))|:))|(:(((:[0-9A-Fa-f]{1,4}){1,7})|((:[0-9A-Fa-f]{1,4}){0,5}:((25[0-5]|2[0-4]\d|1\d\d|[1-9]?\d)(\.(25[0-5]|2[0-4]\d|1\d\d|[1-9]?\d)){3}))|:)))(%.+)?</a:t>
            </a:r>
            <a:r>
              <a:rPr lang="en-US" altLang="en-US" sz="1400" dirty="0">
                <a:latin typeface="Monac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34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939</Words>
  <Application>Microsoft Office PowerPoint</Application>
  <PresentationFormat>Widescreen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Consolas</vt:lpstr>
      <vt:lpstr>Monaco</vt:lpstr>
      <vt:lpstr>Retrospect</vt:lpstr>
      <vt:lpstr>Open Source  Security Logging</vt:lpstr>
      <vt:lpstr>[/home]# whoami</vt:lpstr>
      <vt:lpstr>WHAT THIS IS</vt:lpstr>
      <vt:lpstr>WHAT THIS IS NOT</vt:lpstr>
      <vt:lpstr>WHY ELK</vt:lpstr>
      <vt:lpstr>PowerPoint Presentation</vt:lpstr>
      <vt:lpstr>PowerPoint Presentation</vt:lpstr>
      <vt:lpstr>DATA TYPES and EPS (so far)</vt:lpstr>
      <vt:lpstr>LOGSTASH &amp; GROK</vt:lpstr>
      <vt:lpstr>SSHD Log Sample and GROK</vt:lpstr>
      <vt:lpstr>Suricata Log Sample and GROK</vt:lpstr>
      <vt:lpstr>Logstash Config – Input/Filter</vt:lpstr>
      <vt:lpstr>elasticsearch</vt:lpstr>
      <vt:lpstr>elasticsearch</vt:lpstr>
      <vt:lpstr>KIBANA</vt:lpstr>
      <vt:lpstr>KIBANA</vt:lpstr>
      <vt:lpstr>KIBANA</vt:lpstr>
      <vt:lpstr>RESOURCES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2015-01-06T20:15:05Z</dcterms:created>
  <dcterms:modified xsi:type="dcterms:W3CDTF">2015-01-12T17:38:13Z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