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263" r:id="rId3"/>
    <p:sldId id="291" r:id="rId4"/>
    <p:sldId id="302" r:id="rId5"/>
    <p:sldId id="289" r:id="rId6"/>
    <p:sldId id="288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285" r:id="rId15"/>
    <p:sldId id="299" r:id="rId16"/>
    <p:sldId id="292" r:id="rId17"/>
    <p:sldId id="301" r:id="rId18"/>
  </p:sldIdLst>
  <p:sldSz cx="9144000" cy="5143500" type="screen16x9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  <p:embeddedFont>
      <p:font typeface="Arial Black" pitchFamily="34" charset="0"/>
      <p:bold r:id="rId29"/>
    </p:embeddedFont>
    <p:embeddedFont>
      <p:font typeface="Calibri Light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819D"/>
    <a:srgbClr val="164256"/>
    <a:srgbClr val="F1E3D3"/>
    <a:srgbClr val="E2C8A8"/>
    <a:srgbClr val="93B8C8"/>
    <a:srgbClr val="BDD3DD"/>
    <a:srgbClr val="CDA0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8426" autoAdjust="0"/>
  </p:normalViewPr>
  <p:slideViewPr>
    <p:cSldViewPr snapToGrid="0">
      <p:cViewPr varScale="1">
        <p:scale>
          <a:sx n="150" d="100"/>
          <a:sy n="150" d="100"/>
        </p:scale>
        <p:origin x="-42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31AD-800C-4FAE-B6F4-2CFE5FE1D3EF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FD32-8E18-439D-9008-0B8CA82CE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8DAD2-8C7F-43C8-A3AE-2FB8961D927B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A4A6B-7579-4519-A8FE-79D639690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58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A4A6B-7579-4519-A8FE-79D6396905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0308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A4A6B-7579-4519-A8FE-79D6396905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A4A6B-7579-4519-A8FE-79D6396905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78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A4A6B-7579-4519-A8FE-79D6396905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482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30753-9FD6-4B4C-B302-4775B658F2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87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54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57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01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51424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5291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4228865"/>
            <a:ext cx="9144000" cy="107996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5" name="Picture 14" descr="ISSALoop_6.26.12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00102" y="1823517"/>
            <a:ext cx="8317191" cy="4820190"/>
          </a:xfrm>
          <a:prstGeom prst="rect">
            <a:avLst/>
          </a:prstGeom>
        </p:spPr>
      </p:pic>
      <p:pic>
        <p:nvPicPr>
          <p:cNvPr id="10" name="Picture 9" descr="iStock_000012204568XXXRevLargeCMYK copy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8524" b="63842" l="9991" r="89921">
                        <a14:foregroundMark x1="38626" y1="11375" x2="38626" y2="11375"/>
                        <a14:foregroundMark x1="45723" y1="18674" x2="45723" y2="18674"/>
                        <a14:foregroundMark x1="49545" y1="26886" x2="49545" y2="26886"/>
                        <a14:foregroundMark x1="50682" y1="37652" x2="50682" y2="37652"/>
                        <a14:foregroundMark x1="48499" y1="49574" x2="48499" y2="49574"/>
                        <a14:foregroundMark x1="45223" y1="55109" x2="45223" y2="55109"/>
                        <a14:foregroundMark x1="41765" y1="58698" x2="41765" y2="58698"/>
                        <a14:foregroundMark x1="34941" y1="62652" x2="34941" y2="62652"/>
                        <a14:foregroundMark x1="24249" y1="60827" x2="24249" y2="60827"/>
                        <a14:foregroundMark x1="15969" y1="52372" x2="15969" y2="52372"/>
                        <a14:foregroundMark x1="12875" y1="43674" x2="12875" y2="43674"/>
                        <a14:foregroundMark x1="12147" y1="33394" x2="12147" y2="33394"/>
                        <a14:foregroundMark x1="13694" y1="21959" x2="13694" y2="21959"/>
                        <a14:foregroundMark x1="19063" y1="15024" x2="19063" y2="15024"/>
                        <a14:foregroundMark x1="24158" y1="11253" x2="24158" y2="11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9" r="88" b="29243"/>
          <a:stretch/>
        </p:blipFill>
        <p:spPr>
          <a:xfrm>
            <a:off x="-1003080" y="2033520"/>
            <a:ext cx="11031470" cy="4247716"/>
          </a:xfrm>
          <a:prstGeom prst="rect">
            <a:avLst/>
          </a:prstGeom>
          <a:noFill/>
          <a:ln>
            <a:noFill/>
          </a:ln>
        </p:spPr>
      </p:pic>
      <p:sp>
        <p:nvSpPr>
          <p:cNvPr id="3098" name="Rectangle 26"/>
          <p:cNvSpPr>
            <a:spLocks noGrp="1" noChangeArrowheads="1"/>
          </p:cNvSpPr>
          <p:nvPr>
            <p:ph type="ctrTitle" sz="quarter"/>
          </p:nvPr>
        </p:nvSpPr>
        <p:spPr>
          <a:xfrm>
            <a:off x="485140" y="1215737"/>
            <a:ext cx="8216900" cy="598367"/>
          </a:xfrm>
          <a:noFill/>
          <a:effectLst/>
        </p:spPr>
        <p:txBody>
          <a:bodyPr/>
          <a:lstStyle>
            <a:lvl1pPr algn="r">
              <a:lnSpc>
                <a:spcPct val="90000"/>
              </a:lnSpc>
              <a:defRPr sz="400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9" y="1868709"/>
            <a:ext cx="8245791" cy="1466774"/>
          </a:xfrm>
          <a:effectLst/>
        </p:spPr>
        <p:txBody>
          <a:bodyPr/>
          <a:lstStyle>
            <a:lvl1pPr marL="0" indent="0" algn="r">
              <a:spcBef>
                <a:spcPct val="20000"/>
              </a:spcBef>
              <a:buFontTx/>
              <a:buNone/>
              <a:defRPr lang="en-US" b="0" i="0" baseline="0" dirty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" name="Picture 13" descr="ISSAFinalWhiteLogo_6.26.12.ai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600451"/>
            <a:ext cx="4339316" cy="251483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-64715" y="0"/>
            <a:ext cx="9208715" cy="315497"/>
          </a:xfrm>
          <a:prstGeom prst="rect">
            <a:avLst/>
          </a:prstGeom>
          <a:solidFill>
            <a:srgbClr val="D2901C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311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F956-84A8-4035-81A5-45AA598EB1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84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211C1-EF37-4411-BD98-6C8AFFEA6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479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026" y="950119"/>
            <a:ext cx="4035425" cy="3494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1" y="950119"/>
            <a:ext cx="4035425" cy="34944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7691-1BDA-4186-8D31-EEF11E8F7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4959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5546B-D4C0-40A6-AF3F-EBEB802F4E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8137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8EECF-6799-4DB2-B193-0212274889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009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E7955-6244-4A4F-B795-8DEBE26A4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3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51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9F93A-FC96-44EE-9225-D90FBCB35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653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6096-7BBB-4EB6-A08D-6C1A3ECBA4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66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D93A-AEAF-4232-91AC-1495528A5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607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64319"/>
            <a:ext cx="2055812" cy="41802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4025" y="264319"/>
            <a:ext cx="6015038" cy="418028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C8A6E-F81E-4F79-A9DD-E662FD92C3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61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24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731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68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681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87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941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12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D725-C8B0-4CF2-A313-DA70841A9BC0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ACB7-D14C-4B04-82A1-78A0C62ED6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9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64319"/>
            <a:ext cx="82216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950119"/>
            <a:ext cx="8223250" cy="349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black">
          <a:xfrm>
            <a:off x="-71890" y="4378977"/>
            <a:ext cx="9281789" cy="80870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B5432F"/>
              </a:solidFill>
              <a:cs typeface="Arial" charset="0"/>
            </a:endParaRP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6250" y="4502944"/>
            <a:ext cx="465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1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2931DA-354B-4B44-B2EA-BA4786122B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-79878" y="4325064"/>
            <a:ext cx="9305753" cy="6589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3074" name="Picture 2" descr="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06178"/>
            <a:ext cx="2819400" cy="95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10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053B53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053B53"/>
          </a:solidFill>
          <a:latin typeface="Arial" charset="0"/>
          <a:cs typeface="Arial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053B53"/>
          </a:solidFill>
          <a:latin typeface="Arial" charset="0"/>
          <a:cs typeface="Arial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053B53"/>
          </a:solidFill>
          <a:latin typeface="Arial" charset="0"/>
          <a:cs typeface="Arial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rgbClr val="053B53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231775" indent="-231775" algn="l" rtl="0" fontAlgn="base">
        <a:lnSpc>
          <a:spcPct val="90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0713" indent="-274638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963613" indent="-2206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320800" indent="-238125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Char char="–"/>
        <a:defRPr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6049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062163" indent="-1698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6pPr>
      <a:lvl7pPr marL="2519363" indent="-1698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7pPr>
      <a:lvl8pPr marL="2976563" indent="-1698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8pPr>
      <a:lvl9pPr marL="3433763" indent="-169863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6346"/>
            <a:ext cx="9144000" cy="2378278"/>
          </a:xfrm>
          <a:prstGeom prst="rect">
            <a:avLst/>
          </a:prstGeom>
          <a:solidFill>
            <a:srgbClr val="93B8C8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44000" cy="956345"/>
          </a:xfrm>
          <a:prstGeom prst="rect">
            <a:avLst/>
          </a:prstGeom>
          <a:solidFill>
            <a:srgbClr val="2A819D">
              <a:alpha val="50000"/>
            </a:srgbClr>
          </a:solidFill>
          <a:ln>
            <a:noFill/>
          </a:ln>
          <a:effectLst>
            <a:outerShdw blurRad="76200" dist="38100" dir="5400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4046" y="3334624"/>
            <a:ext cx="9144000" cy="1808876"/>
          </a:xfrm>
          <a:prstGeom prst="rect">
            <a:avLst/>
          </a:prstGeom>
          <a:solidFill>
            <a:srgbClr val="2A819D">
              <a:alpha val="50000"/>
            </a:srgbClr>
          </a:solidFill>
          <a:ln>
            <a:noFill/>
          </a:ln>
          <a:effectLst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1573" y="3388179"/>
            <a:ext cx="878391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5200" b="1" dirty="0" smtClean="0">
                <a:solidFill>
                  <a:srgbClr val="16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pPr algn="ctr">
              <a:lnSpc>
                <a:spcPts val="5700"/>
              </a:lnSpc>
            </a:pPr>
            <a:r>
              <a:rPr lang="en-US" sz="5200" b="1" dirty="0" smtClean="0">
                <a:solidFill>
                  <a:srgbClr val="1642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Meeting 2017</a:t>
            </a:r>
            <a:endParaRPr lang="en-US" sz="5200" b="1" dirty="0">
              <a:solidFill>
                <a:srgbClr val="1642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ssalogo_rgb_4.23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126" y="1111696"/>
            <a:ext cx="7510272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4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514247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88464" y="4833258"/>
            <a:ext cx="2057400" cy="273844"/>
          </a:xfrm>
        </p:spPr>
        <p:txBody>
          <a:bodyPr/>
          <a:lstStyle/>
          <a:p>
            <a:fld id="{EA8CACB7-D14C-4B04-82A1-78A0C62ED612}" type="slidenum">
              <a:rPr lang="en-US" sz="1050" smtClean="0">
                <a:solidFill>
                  <a:srgbClr val="246D8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/>
              <a:t>10</a:t>
            </a:fld>
            <a:endParaRPr lang="en-US" sz="1050" dirty="0">
              <a:solidFill>
                <a:srgbClr val="246D8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0" y="787897"/>
            <a:ext cx="91440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700"/>
              </a:lnSpc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Receptions and Networking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94221" y="1421264"/>
            <a:ext cx="5933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ISSA Exhibitors Reception and Capture the Flag</a:t>
            </a:r>
          </a:p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Annual Party in the Sky 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USS Midway</a:t>
            </a:r>
          </a:p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Career Center and more!</a:t>
            </a:r>
          </a:p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1" y="1597336"/>
            <a:ext cx="2705742" cy="3043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36" y="3695700"/>
            <a:ext cx="2150813" cy="1099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13" y="3726624"/>
            <a:ext cx="2166437" cy="1086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42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514247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88464" y="4833258"/>
            <a:ext cx="2057400" cy="273844"/>
          </a:xfrm>
        </p:spPr>
        <p:txBody>
          <a:bodyPr/>
          <a:lstStyle/>
          <a:p>
            <a:fld id="{EA8CACB7-D14C-4B04-82A1-78A0C62ED612}" type="slidenum">
              <a:rPr lang="en-US" sz="1050" smtClean="0">
                <a:solidFill>
                  <a:srgbClr val="246D8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/>
              <a:t>11</a:t>
            </a:fld>
            <a:endParaRPr lang="en-US" sz="1050" dirty="0">
              <a:solidFill>
                <a:srgbClr val="246D8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1" y="797003"/>
            <a:ext cx="9143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Conference details and registration information will be available online at:</a:t>
            </a:r>
          </a:p>
          <a:p>
            <a:pPr algn="ctr">
              <a:lnSpc>
                <a:spcPts val="3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https://www.issa.org/page/issaconf_home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2647562"/>
            <a:ext cx="2341995" cy="11666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3"/>
          <p:cNvSpPr txBox="1"/>
          <p:nvPr/>
        </p:nvSpPr>
        <p:spPr>
          <a:xfrm>
            <a:off x="0" y="397281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Lewis: llewis@issa.org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429" y="2622016"/>
            <a:ext cx="2418771" cy="12048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2656310"/>
            <a:ext cx="2235199" cy="11134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697354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9F956-84A8-4035-81A5-45AA598EB1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1647" y="251962"/>
            <a:ext cx="8220419" cy="3887552"/>
          </a:xfrm>
          <a:ln w="114300" cap="rnd" cmpd="sng">
            <a:solidFill>
              <a:schemeClr val="tx2">
                <a:lumMod val="60000"/>
                <a:lumOff val="40000"/>
              </a:schemeClr>
            </a:solidFill>
            <a:beve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b="1" spc="-300" dirty="0" smtClean="0">
                <a:solidFill>
                  <a:schemeClr val="bg1"/>
                </a:solidFill>
                <a:latin typeface="Arial Narrow" pitchFamily="34" charset="0"/>
              </a:rPr>
              <a:t>ISSA PHX IS A HOST CHAPTER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000" b="1" spc="-3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b="1" spc="-300" dirty="0" smtClean="0">
                <a:solidFill>
                  <a:schemeClr val="bg1"/>
                </a:solidFill>
                <a:latin typeface="Arial Narrow" pitchFamily="34" charset="0"/>
              </a:rPr>
              <a:t>20% off code:   </a:t>
            </a:r>
            <a:r>
              <a:rPr lang="en-US" sz="6000" b="1" dirty="0" smtClean="0">
                <a:solidFill>
                  <a:schemeClr val="bg1"/>
                </a:solidFill>
              </a:rPr>
              <a:t>20PHO17</a:t>
            </a:r>
            <a:endParaRPr lang="en-US" sz="6000" b="1" spc="-300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84078"/>
            <a:ext cx="9144000" cy="55942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829" y="4703928"/>
            <a:ext cx="1382318" cy="342900"/>
          </a:xfrm>
          <a:prstGeom prst="rect">
            <a:avLst/>
          </a:prstGeom>
        </p:spPr>
      </p:pic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67806" y="4833259"/>
            <a:ext cx="4266395" cy="273844"/>
          </a:xfrm>
        </p:spPr>
        <p:txBody>
          <a:bodyPr/>
          <a:lstStyle/>
          <a:p>
            <a:pPr algn="l"/>
            <a:r>
              <a:rPr lang="en-US" sz="1600" dirty="0" smtClean="0">
                <a:solidFill>
                  <a:srgbClr val="F1E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 Chapter Business –  July 2017</a:t>
            </a:r>
            <a:endParaRPr lang="en-US" sz="1600" dirty="0">
              <a:solidFill>
                <a:srgbClr val="F1E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88464" y="4833258"/>
            <a:ext cx="2057400" cy="273844"/>
          </a:xfrm>
        </p:spPr>
        <p:txBody>
          <a:bodyPr/>
          <a:lstStyle/>
          <a:p>
            <a:fld id="{EA8CACB7-D14C-4B04-82A1-78A0C62ED612}" type="slidenum">
              <a:rPr lang="en-US" smtClean="0">
                <a:solidFill>
                  <a:srgbClr val="F1E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dirty="0">
              <a:solidFill>
                <a:srgbClr val="F1E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7500" y="205978"/>
            <a:ext cx="8477250" cy="156567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Rich </a:t>
            </a:r>
            <a:r>
              <a:rPr kumimoji="0" lang="en-US" sz="4400" b="1" i="0" u="sng" strike="noStrike" kern="1200" cap="none" spc="30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Larkins</a:t>
            </a:r>
            <a:r>
              <a:rPr kumimoji="0" lang="en-US" sz="4400" b="1" i="0" u="sng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Memorial Scholarship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1" y="971551"/>
            <a:ext cx="8126627" cy="3396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 dirty="0" smtClean="0"/>
              <a:t>Two trips to San Diego for the ISSA International Conference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Travel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Lodging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600" dirty="0" smtClean="0"/>
              <a:t> C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onference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admission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6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Drawing at the end of the meeting today!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Rich Lark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1339850"/>
            <a:ext cx="1755775" cy="175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05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9F956-84A8-4035-81A5-45AA598EB10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1647" y="251962"/>
            <a:ext cx="8220419" cy="3887552"/>
          </a:xfrm>
          <a:ln w="114300" cap="rnd" cmpd="sng">
            <a:solidFill>
              <a:schemeClr val="tx2">
                <a:lumMod val="60000"/>
                <a:lumOff val="40000"/>
              </a:schemeClr>
            </a:solidFill>
            <a:beve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u="sng" spc="-3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b="1" u="sng" spc="-300" dirty="0" smtClean="0">
                <a:solidFill>
                  <a:schemeClr val="bg1"/>
                </a:solidFill>
                <a:latin typeface="Arial Narrow" pitchFamily="34" charset="0"/>
              </a:rPr>
              <a:t>Q4 MEETING MOVED TO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6600" b="1" u="sng" spc="-3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600" b="1" u="sng" spc="-300" dirty="0" smtClean="0">
                <a:solidFill>
                  <a:schemeClr val="bg1"/>
                </a:solidFill>
                <a:latin typeface="Arial Narrow" pitchFamily="34" charset="0"/>
              </a:rPr>
              <a:t>TUESDAY, DECEMBER 5</a:t>
            </a:r>
            <a:endParaRPr lang="en-US" sz="6600" b="1" u="sng" spc="-3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H="1">
            <a:off x="0" y="0"/>
            <a:ext cx="9144000" cy="5143500"/>
          </a:xfrm>
          <a:prstGeom prst="line">
            <a:avLst/>
          </a:prstGeom>
          <a:ln w="190500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8067" y="2340719"/>
            <a:ext cx="8852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September 7, 2017</a:t>
            </a:r>
          </a:p>
          <a:p>
            <a:r>
              <a:rPr lang="en-US" sz="4800" dirty="0" smtClean="0"/>
              <a:t>Desert Willow Conference Center</a:t>
            </a:r>
          </a:p>
          <a:p>
            <a:r>
              <a:rPr lang="en-US" sz="4800" dirty="0" smtClean="0"/>
              <a:t>phxsac.com</a:t>
            </a:r>
            <a:endParaRPr lang="en-US" sz="4800" dirty="0"/>
          </a:p>
        </p:txBody>
      </p:sp>
      <p:pic>
        <p:nvPicPr>
          <p:cNvPr id="7170" name="Picture 2" descr="http://phxsac.com/wp-content/uploads/2017/05/site-header-small-20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818" y="429639"/>
            <a:ext cx="4762500" cy="142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165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84078"/>
            <a:ext cx="9144000" cy="55942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829" y="4703928"/>
            <a:ext cx="1382318" cy="342900"/>
          </a:xfrm>
          <a:prstGeom prst="rect">
            <a:avLst/>
          </a:prstGeom>
        </p:spPr>
      </p:pic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667806" y="4833259"/>
            <a:ext cx="4266395" cy="273844"/>
          </a:xfrm>
        </p:spPr>
        <p:txBody>
          <a:bodyPr/>
          <a:lstStyle/>
          <a:p>
            <a:pPr algn="l"/>
            <a:r>
              <a:rPr lang="en-US" sz="1600" dirty="0" smtClean="0">
                <a:solidFill>
                  <a:srgbClr val="F1E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 Chapter Business –  July 2017</a:t>
            </a:r>
            <a:endParaRPr lang="en-US" sz="1600" dirty="0">
              <a:solidFill>
                <a:srgbClr val="F1E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88464" y="4833258"/>
            <a:ext cx="2057400" cy="273844"/>
          </a:xfrm>
        </p:spPr>
        <p:txBody>
          <a:bodyPr/>
          <a:lstStyle/>
          <a:p>
            <a:fld id="{EA8CACB7-D14C-4B04-82A1-78A0C62ED612}" type="slidenum">
              <a:rPr lang="en-US" smtClean="0">
                <a:solidFill>
                  <a:srgbClr val="F1E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solidFill>
                <a:srgbClr val="F1E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17500" y="205978"/>
            <a:ext cx="8477250" cy="1565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AZCWR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1" y="971551"/>
            <a:ext cx="8126627" cy="3396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600" baseline="0" dirty="0" smtClean="0"/>
          </a:p>
          <a:p>
            <a:pPr lvl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2800" dirty="0" smtClean="0"/>
              <a:t>As for chapter business. .. just mention that the AZCWR is growing and we will be at PHXSAC with more details.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Rich Lark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475" y="2597150"/>
            <a:ext cx="1755775" cy="1755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14800" y="3117850"/>
            <a:ext cx="2203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Rich </a:t>
            </a:r>
            <a:r>
              <a:rPr lang="en-US" sz="2800" dirty="0" err="1" smtClean="0"/>
              <a:t>Larkins</a:t>
            </a:r>
            <a:endParaRPr lang="en-US" sz="2800" dirty="0" smtClean="0"/>
          </a:p>
          <a:p>
            <a:r>
              <a:rPr lang="en-US" sz="2800" dirty="0" smtClean="0"/>
              <a:t>            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605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Members!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Coriale</a:t>
            </a:r>
            <a:r>
              <a:rPr lang="en-US" dirty="0" smtClean="0"/>
              <a:t> </a:t>
            </a:r>
            <a:r>
              <a:rPr lang="en-US" dirty="0" err="1" smtClean="0"/>
              <a:t>Coriale</a:t>
            </a:r>
            <a:endParaRPr lang="en-US" dirty="0" smtClean="0"/>
          </a:p>
          <a:p>
            <a:r>
              <a:rPr lang="en-US" dirty="0" smtClean="0"/>
              <a:t>Chris Dailey</a:t>
            </a:r>
          </a:p>
          <a:p>
            <a:r>
              <a:rPr lang="en-US" dirty="0" smtClean="0"/>
              <a:t>Brenda Bunch (Kopp)</a:t>
            </a:r>
          </a:p>
          <a:p>
            <a:r>
              <a:rPr lang="en-US" dirty="0" smtClean="0"/>
              <a:t>PJ Schneider</a:t>
            </a:r>
          </a:p>
          <a:p>
            <a:r>
              <a:rPr lang="en-US" dirty="0" smtClean="0"/>
              <a:t>Susan Snow</a:t>
            </a:r>
          </a:p>
          <a:p>
            <a:r>
              <a:rPr lang="en-US" dirty="0" smtClean="0"/>
              <a:t>Leah </a:t>
            </a:r>
            <a:r>
              <a:rPr lang="en-US" dirty="0" err="1" smtClean="0"/>
              <a:t>OGrady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Brian </a:t>
            </a:r>
            <a:r>
              <a:rPr lang="en-US" dirty="0" err="1" smtClean="0"/>
              <a:t>Lajoie</a:t>
            </a:r>
            <a:r>
              <a:rPr lang="en-US" dirty="0" smtClean="0"/>
              <a:t> </a:t>
            </a:r>
          </a:p>
          <a:p>
            <a:r>
              <a:rPr lang="en-US" dirty="0" smtClean="0"/>
              <a:t>Keith Swanson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Brian </a:t>
            </a:r>
            <a:r>
              <a:rPr lang="en-US" dirty="0" err="1" smtClean="0"/>
              <a:t>DeMoss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Sue Volk </a:t>
            </a:r>
          </a:p>
          <a:p>
            <a:r>
              <a:rPr lang="en-US" dirty="0" smtClean="0"/>
              <a:t>Cesar Flores </a:t>
            </a:r>
          </a:p>
          <a:p>
            <a:r>
              <a:rPr lang="en-US" dirty="0" smtClean="0"/>
              <a:t>Kristine E. </a:t>
            </a:r>
            <a:r>
              <a:rPr lang="en-US" dirty="0" err="1" smtClean="0"/>
              <a:t>Wetch</a:t>
            </a:r>
            <a:r>
              <a:rPr lang="en-US" dirty="0" smtClean="0"/>
              <a:t> (</a:t>
            </a:r>
            <a:r>
              <a:rPr lang="en-US" dirty="0" err="1" smtClean="0"/>
              <a:t>Albinda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Jesse Hiatt </a:t>
            </a:r>
          </a:p>
          <a:p>
            <a:r>
              <a:rPr lang="en-US" dirty="0" smtClean="0"/>
              <a:t>Lester </a:t>
            </a:r>
            <a:r>
              <a:rPr lang="en-US" dirty="0" err="1" smtClean="0"/>
              <a:t>Godsey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James Gardner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8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Members! 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 Goldstein </a:t>
            </a:r>
          </a:p>
          <a:p>
            <a:r>
              <a:rPr lang="en-US" dirty="0" smtClean="0"/>
              <a:t>Dan Ward </a:t>
            </a:r>
          </a:p>
          <a:p>
            <a:r>
              <a:rPr lang="en-US" dirty="0" smtClean="0"/>
              <a:t>Lynn </a:t>
            </a:r>
            <a:r>
              <a:rPr lang="en-US" dirty="0" err="1" smtClean="0"/>
              <a:t>Heiberger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Jesse Reed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Ryan Murray </a:t>
            </a:r>
          </a:p>
          <a:p>
            <a:r>
              <a:rPr lang="en-US" dirty="0" smtClean="0"/>
              <a:t>Kevin Walter </a:t>
            </a:r>
          </a:p>
          <a:p>
            <a:r>
              <a:rPr lang="en-US" dirty="0" smtClean="0"/>
              <a:t>Chris Hahn </a:t>
            </a:r>
          </a:p>
          <a:p>
            <a:r>
              <a:rPr lang="en-US" dirty="0" smtClean="0"/>
              <a:t>Cynthia Madden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85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9F956-84A8-4035-81A5-45AA598EB10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1647" y="251962"/>
            <a:ext cx="8220419" cy="3887552"/>
          </a:xfrm>
          <a:ln w="114300" cap="rnd" cmpd="sng">
            <a:solidFill>
              <a:schemeClr val="tx2">
                <a:lumMod val="60000"/>
                <a:lumOff val="40000"/>
              </a:schemeClr>
            </a:solidFill>
            <a:beve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spc="-300" dirty="0" smtClean="0">
                <a:solidFill>
                  <a:schemeClr val="bg1"/>
                </a:solidFill>
                <a:latin typeface="Arial Narrow" pitchFamily="34" charset="0"/>
              </a:rPr>
              <a:t>OPEN SOURCE INTELLIGENCE TRAINING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spc="-3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spc="-300" dirty="0" smtClean="0">
                <a:solidFill>
                  <a:schemeClr val="bg1"/>
                </a:solidFill>
                <a:latin typeface="Arial Narrow" pitchFamily="34" charset="0"/>
              </a:rPr>
              <a:t>MICHAEL BAZZELL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spc="-3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spc="-300" dirty="0" smtClean="0">
                <a:solidFill>
                  <a:schemeClr val="bg1"/>
                </a:solidFill>
                <a:latin typeface="Arial Narrow" pitchFamily="34" charset="0"/>
              </a:rPr>
              <a:t> APRIL 27, 2017</a:t>
            </a:r>
            <a:endParaRPr lang="en-US" sz="5400" b="1" spc="-3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b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476" y="1149179"/>
            <a:ext cx="3105172" cy="296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71450"/>
            <a:ext cx="8185608" cy="41529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E3A129"/>
                </a:solidFill>
                <a:latin typeface="Calibri" pitchFamily="34" charset="0"/>
                <a:ea typeface="+mj-ea"/>
                <a:cs typeface="Arial" pitchFamily="34" charset="0"/>
              </a:rPr>
              <a:t>OSINT Training Review</a:t>
            </a:r>
            <a:endParaRPr lang="en-US" sz="5400" b="1" kern="1200" dirty="0">
              <a:solidFill>
                <a:srgbClr val="006699"/>
              </a:solidFill>
              <a:latin typeface="Calibri" pitchFamily="34" charset="0"/>
              <a:ea typeface="+mj-ea"/>
            </a:endParaRPr>
          </a:p>
          <a:p>
            <a:endParaRPr lang="en-US" sz="1200" dirty="0" smtClean="0">
              <a:latin typeface="Calibri" panose="020F0502020204030204" pitchFamily="34" charset="0"/>
            </a:endParaRPr>
          </a:p>
          <a:p>
            <a:r>
              <a:rPr lang="en-US" sz="3600" b="1" dirty="0" smtClean="0">
                <a:latin typeface="Calibri" panose="020F0502020204030204" pitchFamily="34" charset="0"/>
              </a:rPr>
              <a:t>114 Attendees (95% capacity)</a:t>
            </a:r>
          </a:p>
          <a:p>
            <a:pPr lvl="1"/>
            <a:r>
              <a:rPr lang="en-US" sz="3200" b="1" dirty="0" smtClean="0">
                <a:latin typeface="Calibri" panose="020F0502020204030204" pitchFamily="34" charset="0"/>
              </a:rPr>
              <a:t>Exceeded attendance goal by 44 (162% of goal!)</a:t>
            </a:r>
          </a:p>
          <a:p>
            <a:r>
              <a:rPr lang="en-US" sz="3600" b="1" dirty="0" smtClean="0">
                <a:latin typeface="Calibri" panose="020F0502020204030204" pitchFamily="34" charset="0"/>
              </a:rPr>
              <a:t>54 survey responses </a:t>
            </a:r>
          </a:p>
          <a:p>
            <a:pPr lvl="1"/>
            <a:r>
              <a:rPr lang="en-US" sz="3200" b="1" dirty="0" smtClean="0">
                <a:latin typeface="Calibri" panose="020F0502020204030204" pitchFamily="34" charset="0"/>
              </a:rPr>
              <a:t>81% Excellent, 17% Very Good</a:t>
            </a:r>
          </a:p>
          <a:p>
            <a:pPr lvl="1"/>
            <a:r>
              <a:rPr lang="en-US" sz="3000" b="1" dirty="0" smtClean="0">
                <a:latin typeface="Calibri" panose="020F0502020204030204" pitchFamily="34" charset="0"/>
              </a:rPr>
              <a:t>100% Extremely Likely or Very Likely to attend another ISSA PHX event</a:t>
            </a:r>
          </a:p>
          <a:p>
            <a:r>
              <a:rPr lang="en-US" sz="3600" b="1" dirty="0" smtClean="0">
                <a:latin typeface="Calibri" panose="020F0502020204030204" pitchFamily="34" charset="0"/>
              </a:rPr>
              <a:t>Close to breaking even ($18k+ revenue)</a:t>
            </a:r>
          </a:p>
          <a:p>
            <a:pPr lvl="1"/>
            <a:r>
              <a:rPr lang="en-US" sz="3200" b="1" dirty="0" smtClean="0">
                <a:latin typeface="Calibri" panose="020F0502020204030204" pitchFamily="34" charset="0"/>
              </a:rPr>
              <a:t>Added perks as ticket sales grew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9F956-84A8-4035-81A5-45AA598EB10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8" y="171450"/>
            <a:ext cx="8153400" cy="41275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E3A129"/>
                </a:solidFill>
                <a:latin typeface="Calibri" pitchFamily="34" charset="0"/>
                <a:ea typeface="+mj-ea"/>
                <a:cs typeface="Arial" pitchFamily="34" charset="0"/>
              </a:rPr>
              <a:t>OSINT Training Reviews</a:t>
            </a:r>
            <a:endParaRPr lang="en-US" sz="5400" b="1" kern="1200" dirty="0">
              <a:solidFill>
                <a:srgbClr val="006699"/>
              </a:solidFill>
              <a:latin typeface="Calibri" pitchFamily="34" charset="0"/>
              <a:ea typeface="+mj-ea"/>
            </a:endParaRPr>
          </a:p>
          <a:p>
            <a:endParaRPr lang="en-US" sz="1200" dirty="0" smtClean="0">
              <a:latin typeface="Calibri" panose="020F0502020204030204" pitchFamily="34" charset="0"/>
            </a:endParaRPr>
          </a:p>
          <a:p>
            <a:r>
              <a:rPr lang="en-US" sz="2400" dirty="0" smtClean="0"/>
              <a:t>Michael </a:t>
            </a:r>
            <a:r>
              <a:rPr lang="en-US" sz="2400" dirty="0" err="1" smtClean="0"/>
              <a:t>Bazzell</a:t>
            </a:r>
            <a:r>
              <a:rPr lang="en-US" sz="2400" dirty="0" smtClean="0"/>
              <a:t> was an excellent speaker, very engaging! His knowledge of the topic was incredible and his presenting style is second to none. I have attended other OSINT training… but </a:t>
            </a:r>
            <a:r>
              <a:rPr lang="en-US" b="1" u="sng" dirty="0" smtClean="0"/>
              <a:t>ISSA blew them out of the water!!!</a:t>
            </a:r>
            <a:r>
              <a:rPr lang="en-US" dirty="0" smtClean="0"/>
              <a:t> </a:t>
            </a:r>
            <a:r>
              <a:rPr lang="en-US" sz="2400" dirty="0" smtClean="0"/>
              <a:t>I thought it was great no power points and that it was live demo's that we could all do... </a:t>
            </a:r>
            <a:r>
              <a:rPr lang="en-US" b="1" u="sng" dirty="0" smtClean="0"/>
              <a:t>ISSA you killed it and put on THE BEST training of the year. </a:t>
            </a:r>
            <a:r>
              <a:rPr lang="en-US" sz="2400" dirty="0" smtClean="0"/>
              <a:t>that will be a hard one to top but you just set the bar high for every other organization. Good work to all that were involved in setting the training up and again, a huge thank you, to Michael </a:t>
            </a:r>
            <a:r>
              <a:rPr lang="en-US" sz="2400" dirty="0" err="1" smtClean="0"/>
              <a:t>Bazzell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THANKS AGAIN FOR A GREAT TRAINING, YOU GUYS ARE AWESOME!</a:t>
            </a:r>
          </a:p>
          <a:p>
            <a:r>
              <a:rPr lang="en-US" sz="2400" dirty="0" smtClean="0"/>
              <a:t>Great event. Thanks!</a:t>
            </a:r>
          </a:p>
          <a:p>
            <a:r>
              <a:rPr lang="en-US" sz="2400" dirty="0" smtClean="0"/>
              <a:t>keep up the good work.</a:t>
            </a:r>
          </a:p>
          <a:p>
            <a:r>
              <a:rPr lang="en-US" sz="2400" dirty="0" smtClean="0"/>
              <a:t>Thank you!</a:t>
            </a:r>
          </a:p>
          <a:p>
            <a:r>
              <a:rPr lang="en-US" b="1" u="sng" dirty="0" smtClean="0"/>
              <a:t>this training was ridiculously good, one of the best sessions </a:t>
            </a:r>
            <a:r>
              <a:rPr lang="en-US" b="1" u="sng" dirty="0" err="1" smtClean="0"/>
              <a:t>i've</a:t>
            </a:r>
            <a:r>
              <a:rPr lang="en-US" b="1" u="sng" dirty="0" smtClean="0"/>
              <a:t> ever been to</a:t>
            </a:r>
            <a:r>
              <a:rPr lang="en-US" sz="2400" dirty="0" smtClean="0"/>
              <a:t>. the presenter's credentials are unmatched, his style was hilarious, and the information presented was interesting and practical.</a:t>
            </a:r>
          </a:p>
          <a:p>
            <a:r>
              <a:rPr lang="en-US" sz="2400" dirty="0" smtClean="0"/>
              <a:t>Thank You Cody and Michael!</a:t>
            </a:r>
          </a:p>
          <a:p>
            <a:r>
              <a:rPr lang="en-US" b="1" u="sng" dirty="0" smtClean="0"/>
              <a:t>This was one of the best and most informative conferences I have ever attended in my career</a:t>
            </a:r>
            <a:r>
              <a:rPr lang="en-US" dirty="0" smtClean="0"/>
              <a:t>. </a:t>
            </a:r>
            <a:r>
              <a:rPr lang="en-US" sz="2400" dirty="0" smtClean="0"/>
              <a:t>The information presented will allow me to bring a better perspective on the risks to my business from a social media aspect.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9F956-84A8-4035-81A5-45AA598EB10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39791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9144000" cy="5142472"/>
          </a:xfrm>
          <a:prstGeom prst="rect">
            <a:avLst/>
          </a:prstGeom>
        </p:spPr>
      </p:pic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88464" y="4840186"/>
            <a:ext cx="2057400" cy="273844"/>
          </a:xfrm>
        </p:spPr>
        <p:txBody>
          <a:bodyPr/>
          <a:lstStyle/>
          <a:p>
            <a:fld id="{EA8CACB7-D14C-4B04-82A1-78A0C62ED612}" type="slidenum">
              <a:rPr lang="en-US" sz="105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5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448" y="241254"/>
            <a:ext cx="7074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the Conference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299088" y="1049100"/>
            <a:ext cx="6698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 level Keynote presentations</a:t>
            </a:r>
          </a:p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educational sessions on cutting edge topics and tracks </a:t>
            </a:r>
          </a:p>
          <a:p>
            <a:pPr marL="274320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 to 16 CPE credits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15" y="2992590"/>
            <a:ext cx="3659885" cy="18231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7208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"/>
            <a:ext cx="9144000" cy="514247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988464" y="4833258"/>
            <a:ext cx="2057400" cy="273844"/>
          </a:xfrm>
        </p:spPr>
        <p:txBody>
          <a:bodyPr/>
          <a:lstStyle/>
          <a:p>
            <a:fld id="{EA8CACB7-D14C-4B04-82A1-78A0C62ED612}" type="slidenum">
              <a:rPr lang="en-US" sz="1050" smtClean="0">
                <a:solidFill>
                  <a:srgbClr val="246D8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50" dirty="0">
              <a:solidFill>
                <a:srgbClr val="246D84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0" y="776059"/>
            <a:ext cx="914400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700"/>
              </a:lnSpc>
            </a:pPr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 Presentations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1" y="1511991"/>
            <a:ext cx="91439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Cyber Defense Center</a:t>
            </a:r>
          </a:p>
          <a:p>
            <a:pPr marL="731520" lvl="1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ISSA Special Interest Group (SIG) sessions</a:t>
            </a:r>
          </a:p>
          <a:p>
            <a:pPr marL="731520" lvl="1" indent="-274320">
              <a:lnSpc>
                <a:spcPts val="3000"/>
              </a:lnSpc>
              <a:spcAft>
                <a:spcPts val="1200"/>
              </a:spcAft>
              <a:buClr>
                <a:srgbClr val="2A819D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Featured Speakers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72" y="3079750"/>
            <a:ext cx="3520150" cy="1753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80" y="3092292"/>
            <a:ext cx="3494970" cy="1740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99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SSA PPT Template - Sept 2010">
  <a:themeElements>
    <a:clrScheme name="ISSA Color Theme">
      <a:dk1>
        <a:srgbClr val="000000"/>
      </a:dk1>
      <a:lt1>
        <a:srgbClr val="FFFFFF"/>
      </a:lt1>
      <a:dk2>
        <a:srgbClr val="0F4A71"/>
      </a:dk2>
      <a:lt2>
        <a:srgbClr val="FFFFFF"/>
      </a:lt2>
      <a:accent1>
        <a:srgbClr val="D2901C"/>
      </a:accent1>
      <a:accent2>
        <a:srgbClr val="B5432F"/>
      </a:accent2>
      <a:accent3>
        <a:srgbClr val="FFFFFF"/>
      </a:accent3>
      <a:accent4>
        <a:srgbClr val="000000"/>
      </a:accent4>
      <a:accent5>
        <a:srgbClr val="3B7B59"/>
      </a:accent5>
      <a:accent6>
        <a:srgbClr val="4B3E8B"/>
      </a:accent6>
      <a:hlink>
        <a:srgbClr val="E0C108"/>
      </a:hlink>
      <a:folHlink>
        <a:srgbClr val="7CB7D9"/>
      </a:folHlink>
    </a:clrScheme>
    <a:fontScheme name="EYC - special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EYC - specia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C - speci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C - specia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C - specia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C - specia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C - specia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C - specia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2440</TotalTime>
  <Words>539</Words>
  <Application>Microsoft Office PowerPoint</Application>
  <PresentationFormat>On-screen Show (16:9)</PresentationFormat>
  <Paragraphs>107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Arial Narrow</vt:lpstr>
      <vt:lpstr>Arial Black</vt:lpstr>
      <vt:lpstr>Wingdings</vt:lpstr>
      <vt:lpstr>Calibri Light</vt:lpstr>
      <vt:lpstr>Office Theme</vt:lpstr>
      <vt:lpstr>ISSA PPT Template - Sept 2010</vt:lpstr>
      <vt:lpstr>Slide 1</vt:lpstr>
      <vt:lpstr>New Members! </vt:lpstr>
      <vt:lpstr>New Members!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Micki Francis</dc:creator>
  <cp:lastModifiedBy>Cody</cp:lastModifiedBy>
  <cp:revision>133</cp:revision>
  <dcterms:created xsi:type="dcterms:W3CDTF">2015-06-16T15:04:16Z</dcterms:created>
  <dcterms:modified xsi:type="dcterms:W3CDTF">2017-07-11T14:56:33Z</dcterms:modified>
</cp:coreProperties>
</file>