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62" r:id="rId1"/>
    <p:sldMasterId id="2147483948" r:id="rId2"/>
    <p:sldMasterId id="2147483951" r:id="rId3"/>
  </p:sldMasterIdLst>
  <p:notesMasterIdLst>
    <p:notesMasterId r:id="rId27"/>
  </p:notesMasterIdLst>
  <p:handoutMasterIdLst>
    <p:handoutMasterId r:id="rId28"/>
  </p:handoutMasterIdLst>
  <p:sldIdLst>
    <p:sldId id="517" r:id="rId4"/>
    <p:sldId id="581" r:id="rId5"/>
    <p:sldId id="583" r:id="rId6"/>
    <p:sldId id="523" r:id="rId7"/>
    <p:sldId id="579" r:id="rId8"/>
    <p:sldId id="575" r:id="rId9"/>
    <p:sldId id="582" r:id="rId10"/>
    <p:sldId id="578" r:id="rId11"/>
    <p:sldId id="543" r:id="rId12"/>
    <p:sldId id="544" r:id="rId13"/>
    <p:sldId id="545" r:id="rId14"/>
    <p:sldId id="546" r:id="rId15"/>
    <p:sldId id="547" r:id="rId16"/>
    <p:sldId id="526" r:id="rId17"/>
    <p:sldId id="535" r:id="rId18"/>
    <p:sldId id="533" r:id="rId19"/>
    <p:sldId id="536" r:id="rId20"/>
    <p:sldId id="537" r:id="rId21"/>
    <p:sldId id="538" r:id="rId22"/>
    <p:sldId id="527" r:id="rId23"/>
    <p:sldId id="515" r:id="rId24"/>
    <p:sldId id="584" r:id="rId25"/>
    <p:sldId id="585" r:id="rId26"/>
  </p:sldIdLst>
  <p:sldSz cx="9144000" cy="5143500" type="screen16x9"/>
  <p:notesSz cx="6858000" cy="9101138"/>
  <p:defaultTextStyle>
    <a:defPPr>
      <a:defRPr lang="en-US"/>
    </a:defPPr>
    <a:lvl1pPr algn="l" rtl="0" eaLnBrk="0" fontAlgn="base" hangingPunct="0">
      <a:spcBef>
        <a:spcPct val="0"/>
      </a:spcBef>
      <a:spcAft>
        <a:spcPct val="0"/>
      </a:spcAft>
      <a:defRPr sz="2800" kern="1200">
        <a:solidFill>
          <a:schemeClr val="tx1"/>
        </a:solidFill>
        <a:latin typeface="Times" charset="0"/>
        <a:ea typeface="+mn-ea"/>
        <a:cs typeface="+mn-cs"/>
      </a:defRPr>
    </a:lvl1pPr>
    <a:lvl2pPr marL="457200" algn="l" rtl="0" eaLnBrk="0" fontAlgn="base" hangingPunct="0">
      <a:spcBef>
        <a:spcPct val="0"/>
      </a:spcBef>
      <a:spcAft>
        <a:spcPct val="0"/>
      </a:spcAft>
      <a:defRPr sz="2800" kern="1200">
        <a:solidFill>
          <a:schemeClr val="tx1"/>
        </a:solidFill>
        <a:latin typeface="Times" charset="0"/>
        <a:ea typeface="+mn-ea"/>
        <a:cs typeface="+mn-cs"/>
      </a:defRPr>
    </a:lvl2pPr>
    <a:lvl3pPr marL="914400" algn="l" rtl="0" eaLnBrk="0" fontAlgn="base" hangingPunct="0">
      <a:spcBef>
        <a:spcPct val="0"/>
      </a:spcBef>
      <a:spcAft>
        <a:spcPct val="0"/>
      </a:spcAft>
      <a:defRPr sz="2800" kern="1200">
        <a:solidFill>
          <a:schemeClr val="tx1"/>
        </a:solidFill>
        <a:latin typeface="Times" charset="0"/>
        <a:ea typeface="+mn-ea"/>
        <a:cs typeface="+mn-cs"/>
      </a:defRPr>
    </a:lvl3pPr>
    <a:lvl4pPr marL="1371600" algn="l" rtl="0" eaLnBrk="0" fontAlgn="base" hangingPunct="0">
      <a:spcBef>
        <a:spcPct val="0"/>
      </a:spcBef>
      <a:spcAft>
        <a:spcPct val="0"/>
      </a:spcAft>
      <a:defRPr sz="2800" kern="1200">
        <a:solidFill>
          <a:schemeClr val="tx1"/>
        </a:solidFill>
        <a:latin typeface="Times" charset="0"/>
        <a:ea typeface="+mn-ea"/>
        <a:cs typeface="+mn-cs"/>
      </a:defRPr>
    </a:lvl4pPr>
    <a:lvl5pPr marL="1828800" algn="l" rtl="0" eaLnBrk="0" fontAlgn="base" hangingPunct="0">
      <a:spcBef>
        <a:spcPct val="0"/>
      </a:spcBef>
      <a:spcAft>
        <a:spcPct val="0"/>
      </a:spcAft>
      <a:defRPr sz="2800" kern="1200">
        <a:solidFill>
          <a:schemeClr val="tx1"/>
        </a:solidFill>
        <a:latin typeface="Times" charset="0"/>
        <a:ea typeface="+mn-ea"/>
        <a:cs typeface="+mn-cs"/>
      </a:defRPr>
    </a:lvl5pPr>
    <a:lvl6pPr marL="2286000" algn="l" defTabSz="914400" rtl="0" eaLnBrk="1" latinLnBrk="0" hangingPunct="1">
      <a:defRPr sz="2800" kern="1200">
        <a:solidFill>
          <a:schemeClr val="tx1"/>
        </a:solidFill>
        <a:latin typeface="Times" charset="0"/>
        <a:ea typeface="+mn-ea"/>
        <a:cs typeface="+mn-cs"/>
      </a:defRPr>
    </a:lvl6pPr>
    <a:lvl7pPr marL="2743200" algn="l" defTabSz="914400" rtl="0" eaLnBrk="1" latinLnBrk="0" hangingPunct="1">
      <a:defRPr sz="2800" kern="1200">
        <a:solidFill>
          <a:schemeClr val="tx1"/>
        </a:solidFill>
        <a:latin typeface="Times" charset="0"/>
        <a:ea typeface="+mn-ea"/>
        <a:cs typeface="+mn-cs"/>
      </a:defRPr>
    </a:lvl7pPr>
    <a:lvl8pPr marL="3200400" algn="l" defTabSz="914400" rtl="0" eaLnBrk="1" latinLnBrk="0" hangingPunct="1">
      <a:defRPr sz="2800" kern="1200">
        <a:solidFill>
          <a:schemeClr val="tx1"/>
        </a:solidFill>
        <a:latin typeface="Times" charset="0"/>
        <a:ea typeface="+mn-ea"/>
        <a:cs typeface="+mn-cs"/>
      </a:defRPr>
    </a:lvl8pPr>
    <a:lvl9pPr marL="3657600" algn="l" defTabSz="914400" rtl="0" eaLnBrk="1" latinLnBrk="0" hangingPunct="1">
      <a:defRPr sz="28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7BFF6D"/>
    <a:srgbClr val="4CDC34"/>
    <a:srgbClr val="FFFF00"/>
    <a:srgbClr val="D9721D"/>
    <a:srgbClr val="D15524"/>
    <a:srgbClr val="004366"/>
    <a:srgbClr val="154E7D"/>
    <a:srgbClr val="170646"/>
    <a:srgbClr val="8A39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8" autoAdjust="0"/>
    <p:restoredTop sz="82406" autoAdjust="0"/>
  </p:normalViewPr>
  <p:slideViewPr>
    <p:cSldViewPr>
      <p:cViewPr varScale="1">
        <p:scale>
          <a:sx n="80" d="100"/>
          <a:sy n="80" d="100"/>
        </p:scale>
        <p:origin x="108"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4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0"/>
            <a:ext cx="2971185" cy="455057"/>
          </a:xfrm>
          <a:prstGeom prst="rect">
            <a:avLst/>
          </a:prstGeom>
          <a:noFill/>
          <a:ln w="9525">
            <a:noFill/>
            <a:miter lim="800000"/>
            <a:headEnd/>
            <a:tailEnd/>
          </a:ln>
          <a:effectLst/>
        </p:spPr>
        <p:txBody>
          <a:bodyPr vert="horz" wrap="square" lIns="91181" tIns="45590" rIns="91181" bIns="45590" numCol="1" anchor="t" anchorCtr="0" compatLnSpc="1">
            <a:prstTxWarp prst="textNoShape">
              <a:avLst/>
            </a:prstTxWarp>
          </a:bodyPr>
          <a:lstStyle>
            <a:lvl1pPr defTabSz="912637">
              <a:defRPr sz="1200"/>
            </a:lvl1pPr>
          </a:lstStyle>
          <a:p>
            <a:pPr>
              <a:defRPr/>
            </a:pPr>
            <a:endParaRPr lang="en-US"/>
          </a:p>
        </p:txBody>
      </p:sp>
      <p:sp>
        <p:nvSpPr>
          <p:cNvPr id="12291" name="Rectangle 3"/>
          <p:cNvSpPr>
            <a:spLocks noGrp="1" noChangeArrowheads="1"/>
          </p:cNvSpPr>
          <p:nvPr>
            <p:ph type="dt" sz="quarter" idx="1"/>
          </p:nvPr>
        </p:nvSpPr>
        <p:spPr bwMode="auto">
          <a:xfrm>
            <a:off x="3886815" y="0"/>
            <a:ext cx="2971185" cy="455057"/>
          </a:xfrm>
          <a:prstGeom prst="rect">
            <a:avLst/>
          </a:prstGeom>
          <a:noFill/>
          <a:ln w="9525">
            <a:noFill/>
            <a:miter lim="800000"/>
            <a:headEnd/>
            <a:tailEnd/>
          </a:ln>
          <a:effectLst/>
        </p:spPr>
        <p:txBody>
          <a:bodyPr vert="horz" wrap="square" lIns="91181" tIns="45590" rIns="91181" bIns="45590" numCol="1" anchor="t" anchorCtr="0" compatLnSpc="1">
            <a:prstTxWarp prst="textNoShape">
              <a:avLst/>
            </a:prstTxWarp>
          </a:bodyPr>
          <a:lstStyle>
            <a:lvl1pPr algn="r" defTabSz="912637">
              <a:defRPr sz="1200"/>
            </a:lvl1pPr>
          </a:lstStyle>
          <a:p>
            <a:pPr>
              <a:defRPr/>
            </a:pPr>
            <a:endParaRPr lang="en-US"/>
          </a:p>
        </p:txBody>
      </p:sp>
      <p:sp>
        <p:nvSpPr>
          <p:cNvPr id="12292" name="Rectangle 4"/>
          <p:cNvSpPr>
            <a:spLocks noGrp="1" noChangeArrowheads="1"/>
          </p:cNvSpPr>
          <p:nvPr>
            <p:ph type="ftr" sz="quarter" idx="2"/>
          </p:nvPr>
        </p:nvSpPr>
        <p:spPr bwMode="auto">
          <a:xfrm>
            <a:off x="1" y="8646082"/>
            <a:ext cx="2971185" cy="455056"/>
          </a:xfrm>
          <a:prstGeom prst="rect">
            <a:avLst/>
          </a:prstGeom>
          <a:noFill/>
          <a:ln w="9525">
            <a:noFill/>
            <a:miter lim="800000"/>
            <a:headEnd/>
            <a:tailEnd/>
          </a:ln>
          <a:effectLst/>
        </p:spPr>
        <p:txBody>
          <a:bodyPr vert="horz" wrap="square" lIns="91181" tIns="45590" rIns="91181" bIns="45590" numCol="1" anchor="b" anchorCtr="0" compatLnSpc="1">
            <a:prstTxWarp prst="textNoShape">
              <a:avLst/>
            </a:prstTxWarp>
          </a:bodyPr>
          <a:lstStyle>
            <a:lvl1pPr defTabSz="912637">
              <a:defRPr sz="1200"/>
            </a:lvl1pPr>
          </a:lstStyle>
          <a:p>
            <a:pPr>
              <a:defRPr/>
            </a:pPr>
            <a:endParaRPr lang="en-US"/>
          </a:p>
        </p:txBody>
      </p:sp>
      <p:sp>
        <p:nvSpPr>
          <p:cNvPr id="12293" name="Rectangle 5"/>
          <p:cNvSpPr>
            <a:spLocks noGrp="1" noChangeArrowheads="1"/>
          </p:cNvSpPr>
          <p:nvPr>
            <p:ph type="sldNum" sz="quarter" idx="3"/>
          </p:nvPr>
        </p:nvSpPr>
        <p:spPr bwMode="auto">
          <a:xfrm>
            <a:off x="3886815" y="8646082"/>
            <a:ext cx="2971185" cy="455056"/>
          </a:xfrm>
          <a:prstGeom prst="rect">
            <a:avLst/>
          </a:prstGeom>
          <a:noFill/>
          <a:ln w="9525">
            <a:noFill/>
            <a:miter lim="800000"/>
            <a:headEnd/>
            <a:tailEnd/>
          </a:ln>
          <a:effectLst/>
        </p:spPr>
        <p:txBody>
          <a:bodyPr vert="horz" wrap="square" lIns="91181" tIns="45590" rIns="91181" bIns="45590" numCol="1" anchor="b" anchorCtr="0" compatLnSpc="1">
            <a:prstTxWarp prst="textNoShape">
              <a:avLst/>
            </a:prstTxWarp>
          </a:bodyPr>
          <a:lstStyle>
            <a:lvl1pPr algn="r" defTabSz="912637">
              <a:defRPr sz="1200"/>
            </a:lvl1pPr>
          </a:lstStyle>
          <a:p>
            <a:pPr>
              <a:defRPr/>
            </a:pPr>
            <a:fld id="{7206D9FD-78B6-4A32-8676-B193AF4FEEBA}" type="slidenum">
              <a:rPr lang="en-US"/>
              <a:pPr>
                <a:defRPr/>
              </a:pPr>
              <a:t>‹#›</a:t>
            </a:fld>
            <a:endParaRPr lang="en-US"/>
          </a:p>
        </p:txBody>
      </p:sp>
    </p:spTree>
    <p:extLst>
      <p:ext uri="{BB962C8B-B14F-4D97-AF65-F5344CB8AC3E}">
        <p14:creationId xmlns:p14="http://schemas.microsoft.com/office/powerpoint/2010/main" val="816084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0"/>
            <a:ext cx="2971185" cy="455057"/>
          </a:xfrm>
          <a:prstGeom prst="rect">
            <a:avLst/>
          </a:prstGeom>
          <a:noFill/>
          <a:ln w="9525">
            <a:noFill/>
            <a:miter lim="800000"/>
            <a:headEnd/>
            <a:tailEnd/>
          </a:ln>
          <a:effectLst/>
        </p:spPr>
        <p:txBody>
          <a:bodyPr vert="horz" wrap="square" lIns="91181" tIns="45590" rIns="91181" bIns="45590" numCol="1" anchor="t" anchorCtr="0" compatLnSpc="1">
            <a:prstTxWarp prst="textNoShape">
              <a:avLst/>
            </a:prstTxWarp>
          </a:bodyPr>
          <a:lstStyle>
            <a:lvl1pPr defTabSz="912637">
              <a:defRPr sz="1200"/>
            </a:lvl1pPr>
          </a:lstStyle>
          <a:p>
            <a:pPr>
              <a:defRPr/>
            </a:pPr>
            <a:endParaRPr lang="en-US"/>
          </a:p>
        </p:txBody>
      </p:sp>
      <p:sp>
        <p:nvSpPr>
          <p:cNvPr id="13315" name="Rectangle 3"/>
          <p:cNvSpPr>
            <a:spLocks noGrp="1" noChangeArrowheads="1"/>
          </p:cNvSpPr>
          <p:nvPr>
            <p:ph type="dt" idx="1"/>
          </p:nvPr>
        </p:nvSpPr>
        <p:spPr bwMode="auto">
          <a:xfrm>
            <a:off x="3886815" y="0"/>
            <a:ext cx="2971185" cy="455057"/>
          </a:xfrm>
          <a:prstGeom prst="rect">
            <a:avLst/>
          </a:prstGeom>
          <a:noFill/>
          <a:ln w="9525">
            <a:noFill/>
            <a:miter lim="800000"/>
            <a:headEnd/>
            <a:tailEnd/>
          </a:ln>
          <a:effectLst/>
        </p:spPr>
        <p:txBody>
          <a:bodyPr vert="horz" wrap="square" lIns="91181" tIns="45590" rIns="91181" bIns="45590" numCol="1" anchor="t" anchorCtr="0" compatLnSpc="1">
            <a:prstTxWarp prst="textNoShape">
              <a:avLst/>
            </a:prstTxWarp>
          </a:bodyPr>
          <a:lstStyle>
            <a:lvl1pPr algn="r" defTabSz="912637">
              <a:defRPr sz="1200"/>
            </a:lvl1pPr>
          </a:lstStyle>
          <a:p>
            <a:pPr>
              <a:defRPr/>
            </a:pPr>
            <a:endParaRPr lang="en-US"/>
          </a:p>
        </p:txBody>
      </p:sp>
      <p:sp>
        <p:nvSpPr>
          <p:cNvPr id="9220" name="Rectangle 4"/>
          <p:cNvSpPr>
            <a:spLocks noGrp="1" noRot="1" noChangeAspect="1" noChangeArrowheads="1" noTextEdit="1"/>
          </p:cNvSpPr>
          <p:nvPr>
            <p:ph type="sldImg" idx="2"/>
          </p:nvPr>
        </p:nvSpPr>
        <p:spPr bwMode="auto">
          <a:xfrm>
            <a:off x="395288" y="681038"/>
            <a:ext cx="6069012" cy="3414712"/>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093" y="4323806"/>
            <a:ext cx="5029815" cy="4095513"/>
          </a:xfrm>
          <a:prstGeom prst="rect">
            <a:avLst/>
          </a:prstGeom>
          <a:noFill/>
          <a:ln w="9525">
            <a:noFill/>
            <a:miter lim="800000"/>
            <a:headEnd/>
            <a:tailEnd/>
          </a:ln>
          <a:effectLst/>
        </p:spPr>
        <p:txBody>
          <a:bodyPr vert="horz" wrap="square" lIns="91181" tIns="45590" rIns="91181" bIns="4559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1" y="8646082"/>
            <a:ext cx="2971185" cy="455056"/>
          </a:xfrm>
          <a:prstGeom prst="rect">
            <a:avLst/>
          </a:prstGeom>
          <a:noFill/>
          <a:ln w="9525">
            <a:noFill/>
            <a:miter lim="800000"/>
            <a:headEnd/>
            <a:tailEnd/>
          </a:ln>
          <a:effectLst/>
        </p:spPr>
        <p:txBody>
          <a:bodyPr vert="horz" wrap="square" lIns="91181" tIns="45590" rIns="91181" bIns="45590" numCol="1" anchor="b" anchorCtr="0" compatLnSpc="1">
            <a:prstTxWarp prst="textNoShape">
              <a:avLst/>
            </a:prstTxWarp>
          </a:bodyPr>
          <a:lstStyle>
            <a:lvl1pPr defTabSz="912637">
              <a:defRPr sz="1200"/>
            </a:lvl1pPr>
          </a:lstStyle>
          <a:p>
            <a:pPr>
              <a:defRPr/>
            </a:pPr>
            <a:endParaRPr lang="en-US"/>
          </a:p>
        </p:txBody>
      </p:sp>
      <p:sp>
        <p:nvSpPr>
          <p:cNvPr id="13319" name="Rectangle 7"/>
          <p:cNvSpPr>
            <a:spLocks noGrp="1" noChangeArrowheads="1"/>
          </p:cNvSpPr>
          <p:nvPr>
            <p:ph type="sldNum" sz="quarter" idx="5"/>
          </p:nvPr>
        </p:nvSpPr>
        <p:spPr bwMode="auto">
          <a:xfrm>
            <a:off x="3886815" y="8646082"/>
            <a:ext cx="2971185" cy="455056"/>
          </a:xfrm>
          <a:prstGeom prst="rect">
            <a:avLst/>
          </a:prstGeom>
          <a:noFill/>
          <a:ln w="9525">
            <a:noFill/>
            <a:miter lim="800000"/>
            <a:headEnd/>
            <a:tailEnd/>
          </a:ln>
          <a:effectLst/>
        </p:spPr>
        <p:txBody>
          <a:bodyPr vert="horz" wrap="square" lIns="91181" tIns="45590" rIns="91181" bIns="45590" numCol="1" anchor="b" anchorCtr="0" compatLnSpc="1">
            <a:prstTxWarp prst="textNoShape">
              <a:avLst/>
            </a:prstTxWarp>
          </a:bodyPr>
          <a:lstStyle>
            <a:lvl1pPr algn="r" defTabSz="912637">
              <a:defRPr sz="1200"/>
            </a:lvl1pPr>
          </a:lstStyle>
          <a:p>
            <a:pPr>
              <a:defRPr/>
            </a:pPr>
            <a:fld id="{D1FB6D8E-A179-42DD-8BCD-0B157BCCA250}" type="slidenum">
              <a:rPr lang="en-US"/>
              <a:pPr>
                <a:defRPr/>
              </a:pPr>
              <a:t>‹#›</a:t>
            </a:fld>
            <a:endParaRPr lang="en-US"/>
          </a:p>
        </p:txBody>
      </p:sp>
    </p:spTree>
    <p:extLst>
      <p:ext uri="{BB962C8B-B14F-4D97-AF65-F5344CB8AC3E}">
        <p14:creationId xmlns:p14="http://schemas.microsoft.com/office/powerpoint/2010/main" val="2520629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upport.forcepoint.com/KBArticle?id=000012832"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mail.wired.co.uk/c/1vxJnM02vcDoWnbh7tit5qQI9"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2836B008-1A7D-0F4F-ABE4-6B8E2FFE742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161800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https://blogs.forcepoint.com/security-labs/wannacry-ransomware-worm-targets-unpatched-systems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2836B008-1A7D-0F4F-ABE4-6B8E2FFE7421}" type="slidenum">
              <a:rPr lang="en-US" smtClean="0"/>
              <a:pPr/>
              <a:t>12</a:t>
            </a:fld>
            <a:endParaRPr lang="en-US" dirty="0"/>
          </a:p>
        </p:txBody>
      </p:sp>
    </p:spTree>
    <p:extLst>
      <p:ext uri="{BB962C8B-B14F-4D97-AF65-F5344CB8AC3E}">
        <p14:creationId xmlns:p14="http://schemas.microsoft.com/office/powerpoint/2010/main" val="473593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https://blogs.forcepoint.com/security-labs/wannacry-post-outbreak-analysis</a:t>
            </a:r>
          </a:p>
          <a:p>
            <a:endParaRPr lang="en-GB" dirty="0"/>
          </a:p>
        </p:txBody>
      </p:sp>
      <p:sp>
        <p:nvSpPr>
          <p:cNvPr id="4" name="Slide Number Placeholder 3"/>
          <p:cNvSpPr>
            <a:spLocks noGrp="1"/>
          </p:cNvSpPr>
          <p:nvPr>
            <p:ph type="sldNum" sz="quarter" idx="10"/>
          </p:nvPr>
        </p:nvSpPr>
        <p:spPr/>
        <p:txBody>
          <a:bodyPr/>
          <a:lstStyle/>
          <a:p>
            <a:fld id="{2836B008-1A7D-0F4F-ABE4-6B8E2FFE7421}" type="slidenum">
              <a:rPr lang="en-US" smtClean="0"/>
              <a:pPr/>
              <a:t>13</a:t>
            </a:fld>
            <a:endParaRPr lang="en-US" dirty="0"/>
          </a:p>
        </p:txBody>
      </p:sp>
    </p:spTree>
    <p:extLst>
      <p:ext uri="{BB962C8B-B14F-4D97-AF65-F5344CB8AC3E}">
        <p14:creationId xmlns:p14="http://schemas.microsoft.com/office/powerpoint/2010/main" val="3526325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u="sng" kern="1200" dirty="0" smtClean="0">
                <a:solidFill>
                  <a:schemeClr val="tx1"/>
                </a:solidFill>
                <a:effectLst/>
                <a:latin typeface="Times" charset="0"/>
                <a:ea typeface="+mn-ea"/>
                <a:cs typeface="+mn-cs"/>
              </a:rPr>
              <a:t>Jim:</a:t>
            </a:r>
            <a:r>
              <a:rPr lang="en-US" sz="1200" kern="1200" dirty="0" smtClean="0">
                <a:solidFill>
                  <a:schemeClr val="tx1"/>
                </a:solidFill>
                <a:effectLst/>
                <a:latin typeface="Times" charset="0"/>
                <a:ea typeface="+mn-ea"/>
                <a:cs typeface="+mn-cs"/>
              </a:rPr>
              <a:t> Petya first arrived on the scene last</a:t>
            </a:r>
            <a:r>
              <a:rPr lang="en-US" sz="1200" kern="1200" baseline="0" dirty="0" smtClean="0">
                <a:solidFill>
                  <a:schemeClr val="tx1"/>
                </a:solidFill>
                <a:effectLst/>
                <a:latin typeface="Times" charset="0"/>
                <a:ea typeface="+mn-ea"/>
                <a:cs typeface="+mn-cs"/>
              </a:rPr>
              <a:t> year, but this most recent variation is different. </a:t>
            </a:r>
          </a:p>
          <a:p>
            <a:pPr lvl="0"/>
            <a:endParaRPr lang="en-US" sz="1200" kern="1200" baseline="0" dirty="0" smtClean="0">
              <a:solidFill>
                <a:schemeClr val="tx1"/>
              </a:solidFill>
              <a:effectLst/>
              <a:latin typeface="Times" charset="0"/>
              <a:ea typeface="+mn-ea"/>
              <a:cs typeface="+mn-cs"/>
            </a:endParaRPr>
          </a:p>
          <a:p>
            <a:pPr lvl="0"/>
            <a:r>
              <a:rPr lang="en-US" sz="1200" b="1" u="sng" kern="1200" baseline="0" dirty="0" smtClean="0">
                <a:solidFill>
                  <a:schemeClr val="tx1"/>
                </a:solidFill>
                <a:effectLst/>
                <a:latin typeface="Times" charset="0"/>
                <a:ea typeface="+mn-ea"/>
                <a:cs typeface="+mn-cs"/>
              </a:rPr>
              <a:t>Cliff:</a:t>
            </a:r>
            <a:r>
              <a:rPr lang="en-US" sz="1200" kern="1200" baseline="0" dirty="0" smtClean="0">
                <a:solidFill>
                  <a:schemeClr val="tx1"/>
                </a:solidFill>
                <a:effectLst/>
                <a:latin typeface="Times" charset="0"/>
                <a:ea typeface="+mn-ea"/>
                <a:cs typeface="+mn-cs"/>
              </a:rPr>
              <a:t> [talk about what was seen last year] That’s prompted some organizations to refer to it by a different name. Since it’s common for malicious code attacks to change regularly, we and most other security organizations have taken to referring to it as Petya since that’s where it comes from.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smtClean="0"/>
          </a:p>
        </p:txBody>
      </p:sp>
      <p:sp>
        <p:nvSpPr>
          <p:cNvPr id="4" name="Slide Number Placeholder 3"/>
          <p:cNvSpPr>
            <a:spLocks noGrp="1"/>
          </p:cNvSpPr>
          <p:nvPr>
            <p:ph type="sldNum" sz="quarter" idx="10"/>
          </p:nvPr>
        </p:nvSpPr>
        <p:spPr/>
        <p:txBody>
          <a:bodyPr/>
          <a:lstStyle/>
          <a:p>
            <a:fld id="{2836B008-1A7D-0F4F-ABE4-6B8E2FFE742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952746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Times" charset="0"/>
                <a:ea typeface="+mn-ea"/>
                <a:cs typeface="+mn-cs"/>
              </a:rPr>
              <a:t>Cliff:</a:t>
            </a:r>
            <a:r>
              <a:rPr lang="en-US" sz="1200" kern="1200" dirty="0" smtClean="0">
                <a:solidFill>
                  <a:schemeClr val="tx1"/>
                </a:solidFill>
                <a:effectLst/>
                <a:latin typeface="Times" charset="0"/>
                <a:ea typeface="+mn-ea"/>
                <a:cs typeface="+mn-cs"/>
              </a:rPr>
              <a:t> So, how does Petya</a:t>
            </a:r>
            <a:r>
              <a:rPr lang="en-US" sz="1200" kern="1200" baseline="0" dirty="0" smtClean="0">
                <a:solidFill>
                  <a:schemeClr val="tx1"/>
                </a:solidFill>
                <a:effectLst/>
                <a:latin typeface="Times" charset="0"/>
                <a:ea typeface="+mn-ea"/>
                <a:cs typeface="+mn-cs"/>
              </a:rPr>
              <a:t> spread? This is one of the ways in which Petya is notably different from WannaCry. While it does us the same vulnerability in SMB for moving internally within an organization’s network, it also harvests admin credentials for using PSEXEC and WMIC. </a:t>
            </a:r>
          </a:p>
          <a:p>
            <a:pPr lvl="0"/>
            <a:endParaRPr lang="en-US" sz="1200" kern="1200" baseline="0" dirty="0" smtClean="0">
              <a:solidFill>
                <a:schemeClr val="tx1"/>
              </a:solidFill>
              <a:effectLst/>
              <a:latin typeface="Times" charset="0"/>
              <a:ea typeface="+mn-ea"/>
              <a:cs typeface="+mn-cs"/>
            </a:endParaRPr>
          </a:p>
          <a:p>
            <a:pPr lvl="0"/>
            <a:r>
              <a:rPr lang="en-US" sz="1200" kern="1200" baseline="0" dirty="0" smtClean="0">
                <a:solidFill>
                  <a:schemeClr val="tx1"/>
                </a:solidFill>
                <a:effectLst/>
                <a:latin typeface="Times" charset="0"/>
                <a:ea typeface="+mn-ea"/>
                <a:cs typeface="+mn-cs"/>
              </a:rPr>
              <a:t>Researchers have not yet seen it use the SMB vulnerability to attack other organizations over the Internet. Which leads to the interesting question: how is it getting to other networks? [Partner/supplier trust relationships, etc.]</a:t>
            </a:r>
            <a:endParaRPr lang="en-US" sz="1600" kern="1200" dirty="0" smtClean="0">
              <a:solidFill>
                <a:schemeClr val="tx1"/>
              </a:solidFill>
              <a:effectLst/>
              <a:latin typeface="Times"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2836B008-1A7D-0F4F-ABE4-6B8E2FFE742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573488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smtClean="0"/>
              <a:t>Jim:</a:t>
            </a:r>
            <a:r>
              <a:rPr lang="en-GB" dirty="0" smtClean="0"/>
              <a:t> Petya has made headlines as the latest in a string of ransomware attacks,</a:t>
            </a:r>
            <a:r>
              <a:rPr lang="en-GB" baseline="0" dirty="0" smtClean="0"/>
              <a:t> but it has some peculiarities that make it stand out. We’ll look at those and talk about steps you can take to be prepared for the next attack.</a:t>
            </a:r>
          </a:p>
        </p:txBody>
      </p:sp>
      <p:sp>
        <p:nvSpPr>
          <p:cNvPr id="4" name="Slide Number Placeholder 3"/>
          <p:cNvSpPr>
            <a:spLocks noGrp="1"/>
          </p:cNvSpPr>
          <p:nvPr>
            <p:ph type="sldNum" sz="quarter" idx="10"/>
          </p:nvPr>
        </p:nvSpPr>
        <p:spPr/>
        <p:txBody>
          <a:bodyPr/>
          <a:lstStyle/>
          <a:p>
            <a:fld id="{2836B008-1A7D-0F4F-ABE4-6B8E2FFE7421}"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49698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lvl="0"/>
            <a:r>
              <a:rPr lang="en-US" sz="1200" b="1" u="sng" kern="1200" dirty="0" smtClean="0">
                <a:solidFill>
                  <a:schemeClr val="tx1"/>
                </a:solidFill>
                <a:effectLst/>
                <a:latin typeface="Times" charset="0"/>
                <a:ea typeface="+mn-ea"/>
                <a:cs typeface="+mn-cs"/>
              </a:rPr>
              <a:t>Jim:</a:t>
            </a:r>
            <a:r>
              <a:rPr lang="en-US" sz="1200" kern="1200" dirty="0" smtClean="0">
                <a:solidFill>
                  <a:schemeClr val="tx1"/>
                </a:solidFill>
                <a:effectLst/>
                <a:latin typeface="Times" charset="0"/>
                <a:ea typeface="+mn-ea"/>
                <a:cs typeface="+mn-cs"/>
              </a:rPr>
              <a:t> Petya</a:t>
            </a:r>
            <a:r>
              <a:rPr lang="en-US" sz="1200" kern="1200" baseline="0" dirty="0" smtClean="0">
                <a:solidFill>
                  <a:schemeClr val="tx1"/>
                </a:solidFill>
                <a:effectLst/>
                <a:latin typeface="Times" charset="0"/>
                <a:ea typeface="+mn-ea"/>
                <a:cs typeface="+mn-cs"/>
              </a:rPr>
              <a:t> has some similarities to WannaCry, but also some important differences.  In some ways, it’s actually nastier than WannaCry. For example, </a:t>
            </a:r>
            <a:endParaRPr lang="en-US" sz="1200" kern="1200" dirty="0" smtClean="0">
              <a:solidFill>
                <a:schemeClr val="tx1"/>
              </a:solidFill>
              <a:effectLst/>
              <a:latin typeface="Times" charset="0"/>
              <a:ea typeface="+mn-ea"/>
              <a:cs typeface="+mn-cs"/>
            </a:endParaRPr>
          </a:p>
          <a:p>
            <a:pPr lvl="0"/>
            <a:endParaRPr lang="en-US" sz="1200" kern="1200" dirty="0" smtClean="0">
              <a:solidFill>
                <a:schemeClr val="tx1"/>
              </a:solidFill>
              <a:effectLst/>
              <a:latin typeface="Times" charset="0"/>
              <a:ea typeface="+mn-ea"/>
              <a:cs typeface="+mn-cs"/>
            </a:endParaRPr>
          </a:p>
          <a:p>
            <a:pPr lvl="1"/>
            <a:r>
              <a:rPr lang="en-US" sz="1200" kern="1200" dirty="0" smtClean="0">
                <a:solidFill>
                  <a:schemeClr val="tx1"/>
                </a:solidFill>
                <a:effectLst/>
                <a:latin typeface="Times" charset="0"/>
                <a:ea typeface="+mn-ea"/>
                <a:cs typeface="+mn-cs"/>
              </a:rPr>
              <a:t>Doesn’t just encrypt individual files, modifies the Master Boot Record, potentially rendering the whole disk unusable </a:t>
            </a:r>
          </a:p>
          <a:p>
            <a:pPr lvl="1"/>
            <a:r>
              <a:rPr lang="en-US" sz="1200" kern="1200" dirty="0" smtClean="0">
                <a:solidFill>
                  <a:schemeClr val="tx1"/>
                </a:solidFill>
                <a:effectLst/>
                <a:latin typeface="Times" charset="0"/>
                <a:ea typeface="+mn-ea"/>
                <a:cs typeface="+mn-cs"/>
              </a:rPr>
              <a:t>Grabs admin credentials for spreading locally through PSEXEC and WMIC protocols</a:t>
            </a:r>
            <a:endParaRPr lang="en-US" sz="1600" kern="1200" dirty="0" smtClean="0">
              <a:solidFill>
                <a:schemeClr val="tx1"/>
              </a:solidFill>
              <a:effectLst/>
              <a:latin typeface="Times" charset="0"/>
              <a:ea typeface="+mn-ea"/>
              <a:cs typeface="+mn-cs"/>
            </a:endParaRPr>
          </a:p>
          <a:p>
            <a:pPr lvl="1"/>
            <a:r>
              <a:rPr lang="en-US" sz="1200" kern="1200" dirty="0" smtClean="0">
                <a:solidFill>
                  <a:schemeClr val="tx1"/>
                </a:solidFill>
                <a:effectLst/>
                <a:latin typeface="Times" charset="0"/>
                <a:ea typeface="+mn-ea"/>
                <a:cs typeface="+mn-cs"/>
              </a:rPr>
              <a:t>Has a built-in delay Doesn’t have a global kill switch, making it hard for researchers to turn it off centrally </a:t>
            </a:r>
            <a:endParaRPr lang="en-US" sz="1600" kern="1200" dirty="0" smtClean="0">
              <a:solidFill>
                <a:schemeClr val="tx1"/>
              </a:solidFill>
              <a:effectLst/>
              <a:latin typeface="Times" charset="0"/>
              <a:ea typeface="+mn-ea"/>
              <a:cs typeface="+mn-cs"/>
            </a:endParaRPr>
          </a:p>
          <a:p>
            <a:pPr lvl="1"/>
            <a:endParaRPr lang="en-US" sz="1200" kern="1200" dirty="0" smtClean="0">
              <a:solidFill>
                <a:schemeClr val="tx1"/>
              </a:solidFill>
              <a:effectLst/>
              <a:latin typeface="Times" charset="0"/>
              <a:ea typeface="+mn-ea"/>
              <a:cs typeface="+mn-cs"/>
            </a:endParaRPr>
          </a:p>
          <a:p>
            <a:pPr lvl="1"/>
            <a:endParaRPr lang="en-US" sz="1200" kern="1200" dirty="0" smtClean="0">
              <a:solidFill>
                <a:schemeClr val="tx1"/>
              </a:solidFill>
              <a:effectLst/>
              <a:latin typeface="Times" charset="0"/>
              <a:ea typeface="+mn-ea"/>
              <a:cs typeface="+mn-cs"/>
            </a:endParaRPr>
          </a:p>
          <a:p>
            <a:pPr lvl="0"/>
            <a:r>
              <a:rPr lang="en-US" sz="1200" kern="1200" dirty="0" smtClean="0">
                <a:solidFill>
                  <a:schemeClr val="tx1"/>
                </a:solidFill>
                <a:effectLst/>
                <a:latin typeface="Times" charset="0"/>
                <a:ea typeface="+mn-ea"/>
                <a:cs typeface="+mn-cs"/>
              </a:rPr>
              <a:t>Cliff, what are some of the implications of these?</a:t>
            </a:r>
          </a:p>
          <a:p>
            <a:pPr lvl="0"/>
            <a:endParaRPr lang="en-US" sz="1200" kern="1200" dirty="0" smtClean="0">
              <a:solidFill>
                <a:schemeClr val="tx1"/>
              </a:solidFill>
              <a:effectLst/>
              <a:latin typeface="Times" charset="0"/>
              <a:ea typeface="+mn-ea"/>
              <a:cs typeface="+mn-cs"/>
            </a:endParaRPr>
          </a:p>
          <a:p>
            <a:pPr lvl="0"/>
            <a:r>
              <a:rPr lang="en-US" sz="1200" b="1" u="sng" kern="1200" dirty="0" smtClean="0">
                <a:solidFill>
                  <a:schemeClr val="tx1"/>
                </a:solidFill>
                <a:effectLst/>
                <a:latin typeface="Times" charset="0"/>
                <a:ea typeface="+mn-ea"/>
                <a:cs typeface="+mn-cs"/>
              </a:rPr>
              <a:t>Cliff:</a:t>
            </a:r>
            <a:r>
              <a:rPr lang="en-US" sz="1200" kern="1200" baseline="0" dirty="0" smtClean="0">
                <a:solidFill>
                  <a:schemeClr val="tx1"/>
                </a:solidFill>
                <a:effectLst/>
                <a:latin typeface="Times" charset="0"/>
                <a:ea typeface="+mn-ea"/>
                <a:cs typeface="+mn-cs"/>
              </a:rPr>
              <a:t> First, it’s interesting that it only damages the MBR </a:t>
            </a:r>
            <a:r>
              <a:rPr lang="en-US" sz="1200" kern="1200" dirty="0" smtClean="0">
                <a:solidFill>
                  <a:schemeClr val="tx1"/>
                </a:solidFill>
                <a:effectLst/>
                <a:latin typeface="Times" charset="0"/>
                <a:ea typeface="+mn-ea"/>
                <a:cs typeface="+mn-cs"/>
              </a:rPr>
              <a:t>under certain conditions, which are themselves quite interesting. It only does this if it finds Kaspersky AV on the machine.</a:t>
            </a:r>
          </a:p>
          <a:p>
            <a:pPr lvl="0"/>
            <a:r>
              <a:rPr lang="en-US" sz="1200" kern="1200" dirty="0" smtClean="0">
                <a:solidFill>
                  <a:schemeClr val="tx1"/>
                </a:solidFill>
                <a:effectLst/>
                <a:latin typeface="Times" charset="0"/>
                <a:ea typeface="+mn-ea"/>
                <a:cs typeface="+mn-cs"/>
              </a:rPr>
              <a:t>Second, it focuses</a:t>
            </a:r>
            <a:r>
              <a:rPr lang="en-US" sz="1200" kern="1200" baseline="0" dirty="0" smtClean="0">
                <a:solidFill>
                  <a:schemeClr val="tx1"/>
                </a:solidFill>
                <a:effectLst/>
                <a:latin typeface="Times" charset="0"/>
                <a:ea typeface="+mn-ea"/>
                <a:cs typeface="+mn-cs"/>
              </a:rPr>
              <a:t> a lot of effort on harvesting administrator credentials and uses those to spread laterally over PSEXEC and WMIC [give examples].</a:t>
            </a:r>
          </a:p>
          <a:p>
            <a:pPr lvl="0"/>
            <a:endParaRPr lang="en-US" sz="1200" kern="1200" baseline="0" dirty="0" smtClean="0">
              <a:solidFill>
                <a:schemeClr val="tx1"/>
              </a:solidFill>
              <a:effectLst/>
              <a:latin typeface="Times" charset="0"/>
              <a:ea typeface="+mn-ea"/>
              <a:cs typeface="+mn-cs"/>
            </a:endParaRPr>
          </a:p>
          <a:p>
            <a:pPr lvl="0"/>
            <a:r>
              <a:rPr lang="en-US" sz="1200" kern="1200" baseline="0" dirty="0" smtClean="0">
                <a:solidFill>
                  <a:schemeClr val="tx1"/>
                </a:solidFill>
                <a:effectLst/>
                <a:latin typeface="Times" charset="0"/>
                <a:ea typeface="+mn-ea"/>
                <a:cs typeface="+mn-cs"/>
              </a:rPr>
              <a:t>It tries to escape immediate notice by delaying its activities, likely to maximize its chances of propagation. </a:t>
            </a:r>
          </a:p>
          <a:p>
            <a:pPr lvl="0"/>
            <a:endParaRPr lang="en-US" sz="1200" kern="1200" baseline="0" dirty="0" smtClean="0">
              <a:solidFill>
                <a:schemeClr val="tx1"/>
              </a:solidFill>
              <a:effectLst/>
              <a:latin typeface="Times" charset="0"/>
              <a:ea typeface="+mn-ea"/>
              <a:cs typeface="+mn-cs"/>
            </a:endParaRPr>
          </a:p>
          <a:p>
            <a:pPr lvl="0"/>
            <a:r>
              <a:rPr lang="en-US" sz="1200" kern="1200" baseline="0" dirty="0" smtClean="0">
                <a:solidFill>
                  <a:schemeClr val="tx1"/>
                </a:solidFill>
                <a:effectLst/>
                <a:latin typeface="Times" charset="0"/>
                <a:ea typeface="+mn-ea"/>
                <a:cs typeface="+mn-cs"/>
              </a:rPr>
              <a:t>And, unlike WannaCry, the lack of a master kill switch prevents researchers from turning it off. Although, there are reports that creating a dummy file with a specific filename in the \Windows directory may thwart some variants of Petya.</a:t>
            </a:r>
          </a:p>
          <a:p>
            <a:pPr lvl="0"/>
            <a:endParaRPr lang="en-US" sz="1200" kern="1200" dirty="0" smtClean="0">
              <a:solidFill>
                <a:schemeClr val="tx1"/>
              </a:solidFill>
              <a:effectLst/>
              <a:latin typeface="Times" charset="0"/>
              <a:ea typeface="+mn-ea"/>
              <a:cs typeface="+mn-cs"/>
            </a:endParaRPr>
          </a:p>
          <a:p>
            <a:pPr lvl="0"/>
            <a:endParaRPr lang="en-US" sz="1600" kern="1200" dirty="0" smtClean="0">
              <a:solidFill>
                <a:schemeClr val="tx1"/>
              </a:solidFill>
              <a:effectLst/>
              <a:latin typeface="Times"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smtClean="0"/>
          </a:p>
        </p:txBody>
      </p:sp>
      <p:sp>
        <p:nvSpPr>
          <p:cNvPr id="4" name="Slide Number Placeholder 3"/>
          <p:cNvSpPr>
            <a:spLocks noGrp="1"/>
          </p:cNvSpPr>
          <p:nvPr>
            <p:ph type="sldNum" sz="quarter" idx="10"/>
          </p:nvPr>
        </p:nvSpPr>
        <p:spPr/>
        <p:txBody>
          <a:bodyPr/>
          <a:lstStyle/>
          <a:p>
            <a:fld id="{2836B008-1A7D-0F4F-ABE4-6B8E2FFE7421}"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9569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u="sng" kern="1200" dirty="0" smtClean="0">
                <a:solidFill>
                  <a:schemeClr val="tx1"/>
                </a:solidFill>
                <a:effectLst/>
                <a:latin typeface="Times" charset="0"/>
                <a:ea typeface="+mn-ea"/>
                <a:cs typeface="+mn-cs"/>
              </a:rPr>
              <a:t>Jim:</a:t>
            </a:r>
            <a:r>
              <a:rPr lang="en-US" sz="1200" kern="1200" dirty="0" smtClean="0">
                <a:solidFill>
                  <a:schemeClr val="tx1"/>
                </a:solidFill>
                <a:effectLst/>
                <a:latin typeface="Times" charset="0"/>
                <a:ea typeface="+mn-ea"/>
                <a:cs typeface="+mn-cs"/>
              </a:rPr>
              <a:t> Looking at the</a:t>
            </a:r>
            <a:r>
              <a:rPr lang="en-US" sz="1200" kern="1200" baseline="0" dirty="0" smtClean="0">
                <a:solidFill>
                  <a:schemeClr val="tx1"/>
                </a:solidFill>
                <a:effectLst/>
                <a:latin typeface="Times" charset="0"/>
                <a:ea typeface="+mn-ea"/>
                <a:cs typeface="+mn-cs"/>
              </a:rPr>
              <a:t> flip side, Petya is more limited in scope than WannaCry</a:t>
            </a:r>
          </a:p>
          <a:p>
            <a:pPr lvl="0"/>
            <a:endParaRPr lang="en-US" sz="1200" kern="1200" baseline="0" dirty="0" smtClean="0">
              <a:solidFill>
                <a:schemeClr val="tx1"/>
              </a:solidFill>
              <a:effectLst/>
              <a:latin typeface="Times" charset="0"/>
              <a:ea typeface="+mn-ea"/>
              <a:cs typeface="+mn-cs"/>
            </a:endParaRPr>
          </a:p>
          <a:p>
            <a:pPr lvl="0"/>
            <a:r>
              <a:rPr lang="en-US" sz="1200" kern="1200" baseline="0" dirty="0" smtClean="0">
                <a:solidFill>
                  <a:schemeClr val="tx1"/>
                </a:solidFill>
                <a:effectLst/>
                <a:latin typeface="Times" charset="0"/>
                <a:ea typeface="+mn-ea"/>
                <a:cs typeface="+mn-cs"/>
              </a:rPr>
              <a:t>It started in Ukraine and most of the damage seems to have been done there,</a:t>
            </a:r>
            <a:r>
              <a:rPr lang="en-US" sz="1200" kern="1200" dirty="0" smtClean="0">
                <a:solidFill>
                  <a:schemeClr val="tx1"/>
                </a:solidFill>
                <a:effectLst/>
                <a:latin typeface="Times" charset="0"/>
                <a:ea typeface="+mn-ea"/>
                <a:cs typeface="+mn-cs"/>
              </a:rPr>
              <a:t> although organizations in other countries getting hit as well. It encrypts a smaller number of file extensions – not that it really matters since it hits all the major ones you care about. And, this</a:t>
            </a:r>
            <a:r>
              <a:rPr lang="en-US" sz="1200" kern="1200" baseline="0" dirty="0" smtClean="0">
                <a:solidFill>
                  <a:schemeClr val="tx1"/>
                </a:solidFill>
                <a:effectLst/>
                <a:latin typeface="Times" charset="0"/>
                <a:ea typeface="+mn-ea"/>
                <a:cs typeface="+mn-cs"/>
              </a:rPr>
              <a:t> one we’ve mentioned: it doesn’t have WannaCry’s aggressive attempts to randomly try different network addresses. </a:t>
            </a:r>
          </a:p>
          <a:p>
            <a:pPr lvl="0"/>
            <a:endParaRPr lang="en-US" sz="1200" kern="1200" baseline="0" dirty="0" smtClean="0">
              <a:solidFill>
                <a:schemeClr val="tx1"/>
              </a:solidFill>
              <a:effectLst/>
              <a:latin typeface="Times" charset="0"/>
              <a:ea typeface="+mn-ea"/>
              <a:cs typeface="+mn-cs"/>
            </a:endParaRPr>
          </a:p>
          <a:p>
            <a:pPr lvl="0"/>
            <a:r>
              <a:rPr lang="en-US" sz="1200" kern="1200" baseline="0" dirty="0" smtClean="0">
                <a:solidFill>
                  <a:schemeClr val="tx1"/>
                </a:solidFill>
                <a:effectLst/>
                <a:latin typeface="Times" charset="0"/>
                <a:ea typeface="+mn-ea"/>
                <a:cs typeface="+mn-cs"/>
              </a:rPr>
              <a:t>Cliff, what should people make of this?</a:t>
            </a:r>
          </a:p>
          <a:p>
            <a:pPr lvl="0"/>
            <a:endParaRPr lang="en-US" sz="1200" kern="1200" baseline="0" dirty="0" smtClean="0">
              <a:solidFill>
                <a:schemeClr val="tx1"/>
              </a:solidFill>
              <a:effectLst/>
              <a:latin typeface="Times" charset="0"/>
              <a:ea typeface="+mn-ea"/>
              <a:cs typeface="+mn-cs"/>
            </a:endParaRPr>
          </a:p>
          <a:p>
            <a:pPr lvl="0"/>
            <a:r>
              <a:rPr lang="en-US" sz="1200" b="1" u="sng" kern="1200" baseline="0" dirty="0" smtClean="0">
                <a:solidFill>
                  <a:schemeClr val="tx1"/>
                </a:solidFill>
                <a:effectLst/>
                <a:latin typeface="Times" charset="0"/>
                <a:ea typeface="+mn-ea"/>
                <a:cs typeface="+mn-cs"/>
              </a:rPr>
              <a:t>Cliff:</a:t>
            </a:r>
            <a:r>
              <a:rPr lang="en-US" sz="1200" kern="1200" baseline="0" dirty="0" smtClean="0">
                <a:solidFill>
                  <a:schemeClr val="tx1"/>
                </a:solidFill>
                <a:effectLst/>
                <a:latin typeface="Times" charset="0"/>
                <a:ea typeface="+mn-ea"/>
                <a:cs typeface="+mn-cs"/>
              </a:rPr>
              <a:t> Petya has hit far fewer machines than WannaCry, but it’s still very dangerous. [It has taken significant portions of shipping companies and other organizations offline.]</a:t>
            </a:r>
            <a:endParaRPr lang="en-US" sz="1200" kern="1200" dirty="0">
              <a:solidFill>
                <a:schemeClr val="tx1"/>
              </a:solidFill>
              <a:effectLst/>
              <a:latin typeface="Times" charset="0"/>
              <a:ea typeface="+mn-ea"/>
              <a:cs typeface="+mn-cs"/>
            </a:endParaRPr>
          </a:p>
        </p:txBody>
      </p:sp>
      <p:sp>
        <p:nvSpPr>
          <p:cNvPr id="4" name="Slide Number Placeholder 3"/>
          <p:cNvSpPr>
            <a:spLocks noGrp="1"/>
          </p:cNvSpPr>
          <p:nvPr>
            <p:ph type="sldNum" sz="quarter" idx="10"/>
          </p:nvPr>
        </p:nvSpPr>
        <p:spPr/>
        <p:txBody>
          <a:bodyPr/>
          <a:lstStyle/>
          <a:p>
            <a:fld id="{2836B008-1A7D-0F4F-ABE4-6B8E2FFE742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575626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US" sz="1200" b="1" u="sng" kern="1200" dirty="0" smtClean="0">
                <a:solidFill>
                  <a:schemeClr val="tx1"/>
                </a:solidFill>
                <a:effectLst/>
                <a:latin typeface="Times" charset="0"/>
                <a:ea typeface="+mn-ea"/>
                <a:cs typeface="+mn-cs"/>
              </a:rPr>
              <a:t>Jim:</a:t>
            </a:r>
            <a:r>
              <a:rPr lang="en-US" sz="1200" b="0" u="none" kern="1200" dirty="0" smtClean="0">
                <a:solidFill>
                  <a:schemeClr val="tx1"/>
                </a:solidFill>
                <a:effectLst/>
                <a:latin typeface="Times" charset="0"/>
                <a:ea typeface="+mn-ea"/>
                <a:cs typeface="+mn-cs"/>
              </a:rPr>
              <a:t> </a:t>
            </a:r>
            <a:r>
              <a:rPr lang="en-US" sz="1200" kern="1200" dirty="0" smtClean="0">
                <a:solidFill>
                  <a:schemeClr val="tx1"/>
                </a:solidFill>
                <a:effectLst/>
                <a:latin typeface="Times" charset="0"/>
                <a:ea typeface="+mn-ea"/>
                <a:cs typeface="+mn-cs"/>
              </a:rPr>
              <a:t>What are best practices to follow to protect against future attacks</a:t>
            </a:r>
            <a:endParaRPr lang="en-US" sz="1600" kern="1200" dirty="0" smtClean="0">
              <a:solidFill>
                <a:schemeClr val="tx1"/>
              </a:solidFill>
              <a:effectLst/>
              <a:latin typeface="Times" charset="0"/>
              <a:ea typeface="+mn-ea"/>
              <a:cs typeface="+mn-cs"/>
            </a:endParaRPr>
          </a:p>
          <a:p>
            <a:pPr lvl="1"/>
            <a:r>
              <a:rPr lang="en-US" sz="1200" b="1" u="sng" kern="1200" dirty="0" smtClean="0">
                <a:solidFill>
                  <a:schemeClr val="tx1"/>
                </a:solidFill>
                <a:effectLst/>
                <a:latin typeface="Times" charset="0"/>
                <a:ea typeface="+mn-ea"/>
                <a:cs typeface="+mn-cs"/>
              </a:rPr>
              <a:t>Jim:</a:t>
            </a:r>
            <a:r>
              <a:rPr lang="en-US" sz="1200" kern="1200" dirty="0" smtClean="0">
                <a:solidFill>
                  <a:schemeClr val="tx1"/>
                </a:solidFill>
                <a:effectLst/>
                <a:latin typeface="Times" charset="0"/>
                <a:ea typeface="+mn-ea"/>
                <a:cs typeface="+mn-cs"/>
              </a:rPr>
              <a:t> Don’t even try pay the ransom – </a:t>
            </a:r>
            <a:r>
              <a:rPr lang="en-US" sz="1200" kern="1200" dirty="0" err="1" smtClean="0">
                <a:solidFill>
                  <a:schemeClr val="tx1"/>
                </a:solidFill>
                <a:effectLst/>
                <a:latin typeface="Times" charset="0"/>
                <a:ea typeface="+mn-ea"/>
                <a:cs typeface="+mn-cs"/>
              </a:rPr>
              <a:t>Petya’s</a:t>
            </a:r>
            <a:r>
              <a:rPr lang="en-US" sz="1200" kern="1200" dirty="0" smtClean="0">
                <a:solidFill>
                  <a:schemeClr val="tx1"/>
                </a:solidFill>
                <a:effectLst/>
                <a:latin typeface="Times" charset="0"/>
                <a:ea typeface="+mn-ea"/>
                <a:cs typeface="+mn-cs"/>
              </a:rPr>
              <a:t> been disabled anyway</a:t>
            </a:r>
            <a:endParaRPr lang="en-US" sz="1600" kern="1200" dirty="0" smtClean="0">
              <a:solidFill>
                <a:schemeClr val="tx1"/>
              </a:solidFill>
              <a:effectLst/>
              <a:latin typeface="Times" charset="0"/>
              <a:ea typeface="+mn-ea"/>
              <a:cs typeface="+mn-cs"/>
            </a:endParaRPr>
          </a:p>
          <a:p>
            <a:pPr lvl="1"/>
            <a:r>
              <a:rPr lang="en-US" sz="1200" b="1" u="sng" kern="1200" dirty="0" smtClean="0">
                <a:solidFill>
                  <a:schemeClr val="tx1"/>
                </a:solidFill>
                <a:effectLst/>
                <a:latin typeface="Times" charset="0"/>
                <a:ea typeface="+mn-ea"/>
                <a:cs typeface="+mn-cs"/>
              </a:rPr>
              <a:t>Cliff:</a:t>
            </a:r>
            <a:r>
              <a:rPr lang="en-US" sz="1200" kern="1200" dirty="0" smtClean="0">
                <a:solidFill>
                  <a:schemeClr val="tx1"/>
                </a:solidFill>
                <a:effectLst/>
                <a:latin typeface="Times" charset="0"/>
                <a:ea typeface="+mn-ea"/>
                <a:cs typeface="+mn-cs"/>
              </a:rPr>
              <a:t> Carefully vet any 3</a:t>
            </a:r>
            <a:r>
              <a:rPr lang="en-US" sz="1200" kern="1200" baseline="30000" dirty="0" smtClean="0">
                <a:solidFill>
                  <a:schemeClr val="tx1"/>
                </a:solidFill>
                <a:effectLst/>
                <a:latin typeface="Times" charset="0"/>
                <a:ea typeface="+mn-ea"/>
                <a:cs typeface="+mn-cs"/>
              </a:rPr>
              <a:t>rd</a:t>
            </a:r>
            <a:r>
              <a:rPr lang="en-US" sz="1200" kern="1200" dirty="0" smtClean="0">
                <a:solidFill>
                  <a:schemeClr val="tx1"/>
                </a:solidFill>
                <a:effectLst/>
                <a:latin typeface="Times" charset="0"/>
                <a:ea typeface="+mn-ea"/>
                <a:cs typeface="+mn-cs"/>
              </a:rPr>
              <a:t> parties who deliver software updates into your environment</a:t>
            </a:r>
            <a:endParaRPr lang="en-US" sz="1600" kern="1200" dirty="0" smtClean="0">
              <a:solidFill>
                <a:schemeClr val="tx1"/>
              </a:solidFill>
              <a:effectLst/>
              <a:latin typeface="Times" charset="0"/>
              <a:ea typeface="+mn-ea"/>
              <a:cs typeface="+mn-cs"/>
            </a:endParaRPr>
          </a:p>
          <a:p>
            <a:pPr lvl="1"/>
            <a:r>
              <a:rPr lang="en-US" sz="1200" b="1" u="sng" kern="1200" dirty="0" smtClean="0">
                <a:solidFill>
                  <a:schemeClr val="tx1"/>
                </a:solidFill>
                <a:effectLst/>
                <a:latin typeface="Times" charset="0"/>
                <a:ea typeface="+mn-ea"/>
                <a:cs typeface="+mn-cs"/>
              </a:rPr>
              <a:t>Jim:</a:t>
            </a:r>
            <a:r>
              <a:rPr lang="en-US" sz="1200" kern="1200" baseline="0" dirty="0" smtClean="0">
                <a:solidFill>
                  <a:schemeClr val="tx1"/>
                </a:solidFill>
                <a:effectLst/>
                <a:latin typeface="Times" charset="0"/>
                <a:ea typeface="+mn-ea"/>
                <a:cs typeface="+mn-cs"/>
              </a:rPr>
              <a:t> </a:t>
            </a:r>
            <a:r>
              <a:rPr lang="en-US" sz="1200" kern="1200" dirty="0" smtClean="0">
                <a:solidFill>
                  <a:schemeClr val="tx1"/>
                </a:solidFill>
                <a:effectLst/>
                <a:latin typeface="Times" charset="0"/>
                <a:ea typeface="+mn-ea"/>
                <a:cs typeface="+mn-cs"/>
              </a:rPr>
              <a:t>Patch, patch, patch – especially the SMBv1 vulnerability from March of this year, you don’t want the 3</a:t>
            </a:r>
            <a:r>
              <a:rPr lang="en-US" sz="1200" kern="1200" baseline="30000" dirty="0" smtClean="0">
                <a:solidFill>
                  <a:schemeClr val="tx1"/>
                </a:solidFill>
                <a:effectLst/>
                <a:latin typeface="Times" charset="0"/>
                <a:ea typeface="+mn-ea"/>
                <a:cs typeface="+mn-cs"/>
              </a:rPr>
              <a:t>rd</a:t>
            </a:r>
            <a:r>
              <a:rPr lang="en-US" sz="1200" kern="1200" dirty="0" smtClean="0">
                <a:solidFill>
                  <a:schemeClr val="tx1"/>
                </a:solidFill>
                <a:effectLst/>
                <a:latin typeface="Times" charset="0"/>
                <a:ea typeface="+mn-ea"/>
                <a:cs typeface="+mn-cs"/>
              </a:rPr>
              <a:t> time to be the charm</a:t>
            </a:r>
            <a:endParaRPr lang="en-US" sz="1600" kern="1200" dirty="0" smtClean="0">
              <a:solidFill>
                <a:schemeClr val="tx1"/>
              </a:solidFill>
              <a:effectLst/>
              <a:latin typeface="Times" charset="0"/>
              <a:ea typeface="+mn-ea"/>
              <a:cs typeface="+mn-cs"/>
            </a:endParaRPr>
          </a:p>
          <a:p>
            <a:pPr lvl="1"/>
            <a:r>
              <a:rPr lang="en-US" sz="1200" b="1" u="sng" kern="1200" dirty="0" smtClean="0">
                <a:solidFill>
                  <a:schemeClr val="tx1"/>
                </a:solidFill>
                <a:effectLst/>
                <a:latin typeface="Times" charset="0"/>
                <a:ea typeface="+mn-ea"/>
                <a:cs typeface="+mn-cs"/>
              </a:rPr>
              <a:t>Cliff:</a:t>
            </a:r>
            <a:r>
              <a:rPr lang="en-US" sz="1200" kern="1200" dirty="0" smtClean="0">
                <a:solidFill>
                  <a:schemeClr val="tx1"/>
                </a:solidFill>
                <a:effectLst/>
                <a:latin typeface="Times" charset="0"/>
                <a:ea typeface="+mn-ea"/>
                <a:cs typeface="+mn-cs"/>
              </a:rPr>
              <a:t> Backup, backup, backup your files</a:t>
            </a:r>
            <a:endParaRPr lang="en-US" sz="1600" kern="1200" dirty="0" smtClean="0">
              <a:solidFill>
                <a:schemeClr val="tx1"/>
              </a:solidFill>
              <a:effectLst/>
              <a:latin typeface="Times" charset="0"/>
              <a:ea typeface="+mn-ea"/>
              <a:cs typeface="+mn-cs"/>
            </a:endParaRPr>
          </a:p>
          <a:p>
            <a:pPr lvl="1"/>
            <a:r>
              <a:rPr lang="en-US" sz="1200" b="1" u="sng" kern="1200" dirty="0" smtClean="0">
                <a:solidFill>
                  <a:schemeClr val="tx1"/>
                </a:solidFill>
                <a:effectLst/>
                <a:latin typeface="Times" charset="0"/>
                <a:ea typeface="+mn-ea"/>
                <a:cs typeface="+mn-cs"/>
              </a:rPr>
              <a:t>Jim:</a:t>
            </a:r>
            <a:r>
              <a:rPr lang="en-US" sz="1200" kern="1200" dirty="0" smtClean="0">
                <a:solidFill>
                  <a:schemeClr val="tx1"/>
                </a:solidFill>
                <a:effectLst/>
                <a:latin typeface="Times" charset="0"/>
                <a:ea typeface="+mn-ea"/>
                <a:cs typeface="+mn-cs"/>
              </a:rPr>
              <a:t> Consider disabling SMBv1 – Forcepoint customers see our </a:t>
            </a:r>
            <a:r>
              <a:rPr lang="en-US" sz="1200" u="none" kern="1200" dirty="0" smtClean="0">
                <a:solidFill>
                  <a:schemeClr val="tx1"/>
                </a:solidFill>
                <a:effectLst/>
                <a:latin typeface="Times" charset="0"/>
                <a:ea typeface="+mn-ea"/>
                <a:cs typeface="+mn-cs"/>
                <a:hlinkClick r:id="rId3"/>
              </a:rPr>
              <a:t>KB</a:t>
            </a:r>
            <a:r>
              <a:rPr lang="en-US" sz="1200" kern="1200" dirty="0" smtClean="0">
                <a:solidFill>
                  <a:schemeClr val="tx1"/>
                </a:solidFill>
                <a:effectLst/>
                <a:latin typeface="Times" charset="0"/>
                <a:ea typeface="+mn-ea"/>
                <a:cs typeface="+mn-cs"/>
              </a:rPr>
              <a:t> at </a:t>
            </a:r>
            <a:r>
              <a:rPr lang="en-US" sz="1600" dirty="0" smtClean="0">
                <a:hlinkClick r:id="rId3"/>
              </a:rPr>
              <a:t>https://support.forcepoint.com/KBArticle?id=000012832</a:t>
            </a:r>
            <a:endParaRPr lang="en-US" sz="1600" kern="1200" dirty="0" smtClean="0">
              <a:solidFill>
                <a:schemeClr val="tx1"/>
              </a:solidFill>
              <a:effectLst/>
              <a:latin typeface="Times" charset="0"/>
              <a:ea typeface="+mn-ea"/>
              <a:cs typeface="+mn-cs"/>
            </a:endParaRPr>
          </a:p>
          <a:p>
            <a:pPr lvl="1"/>
            <a:r>
              <a:rPr lang="en-US" sz="1200" b="1" u="sng" kern="1200" dirty="0" smtClean="0">
                <a:solidFill>
                  <a:schemeClr val="tx1"/>
                </a:solidFill>
                <a:effectLst/>
                <a:latin typeface="Times" charset="0"/>
                <a:ea typeface="+mn-ea"/>
                <a:cs typeface="+mn-cs"/>
              </a:rPr>
              <a:t>Cliff:</a:t>
            </a:r>
            <a:r>
              <a:rPr lang="en-US" sz="1200" kern="1200" dirty="0" smtClean="0">
                <a:solidFill>
                  <a:schemeClr val="tx1"/>
                </a:solidFill>
                <a:effectLst/>
                <a:latin typeface="Times" charset="0"/>
                <a:ea typeface="+mn-ea"/>
                <a:cs typeface="+mn-cs"/>
              </a:rPr>
              <a:t> Limit admin access (principle of “least privilege”), even on laptops</a:t>
            </a:r>
            <a:endParaRPr lang="en-US" sz="1600" kern="1200" dirty="0" smtClean="0">
              <a:solidFill>
                <a:schemeClr val="tx1"/>
              </a:solidFill>
              <a:effectLst/>
              <a:latin typeface="Times" charset="0"/>
              <a:ea typeface="+mn-ea"/>
              <a:cs typeface="+mn-cs"/>
            </a:endParaRPr>
          </a:p>
          <a:p>
            <a:pPr lvl="1"/>
            <a:r>
              <a:rPr lang="en-US" sz="1200" b="1" u="sng" kern="1200" dirty="0" smtClean="0">
                <a:solidFill>
                  <a:schemeClr val="tx1"/>
                </a:solidFill>
                <a:effectLst/>
                <a:latin typeface="Times" charset="0"/>
                <a:ea typeface="+mn-ea"/>
                <a:cs typeface="+mn-cs"/>
              </a:rPr>
              <a:t>Jim:</a:t>
            </a:r>
            <a:r>
              <a:rPr lang="en-US" sz="1200" kern="1200" dirty="0" smtClean="0">
                <a:solidFill>
                  <a:schemeClr val="tx1"/>
                </a:solidFill>
                <a:effectLst/>
                <a:latin typeface="Times" charset="0"/>
                <a:ea typeface="+mn-ea"/>
                <a:cs typeface="+mn-cs"/>
              </a:rPr>
              <a:t> Use multiple layers of defense – around and within your network</a:t>
            </a:r>
            <a:endParaRPr lang="en-US" sz="1600" kern="1200" dirty="0" smtClean="0">
              <a:solidFill>
                <a:schemeClr val="tx1"/>
              </a:solidFill>
              <a:effectLst/>
              <a:latin typeface="Times" charset="0"/>
              <a:ea typeface="+mn-ea"/>
              <a:cs typeface="+mn-cs"/>
            </a:endParaRPr>
          </a:p>
          <a:p>
            <a:pPr lvl="2"/>
            <a:r>
              <a:rPr lang="en-US" sz="1200" kern="1200" dirty="0" smtClean="0">
                <a:solidFill>
                  <a:schemeClr val="tx1"/>
                </a:solidFill>
                <a:effectLst/>
                <a:latin typeface="Times" charset="0"/>
                <a:ea typeface="+mn-ea"/>
                <a:cs typeface="+mn-cs"/>
              </a:rPr>
              <a:t>Network Firewalls and internal IPS</a:t>
            </a:r>
            <a:endParaRPr lang="en-US" sz="1600" kern="1200" dirty="0" smtClean="0">
              <a:solidFill>
                <a:schemeClr val="tx1"/>
              </a:solidFill>
              <a:effectLst/>
              <a:latin typeface="Times" charset="0"/>
              <a:ea typeface="+mn-ea"/>
              <a:cs typeface="+mn-cs"/>
            </a:endParaRPr>
          </a:p>
          <a:p>
            <a:pPr lvl="2"/>
            <a:r>
              <a:rPr lang="en-US" sz="1200" kern="1200" dirty="0" smtClean="0">
                <a:solidFill>
                  <a:schemeClr val="tx1"/>
                </a:solidFill>
                <a:effectLst/>
                <a:latin typeface="Times" charset="0"/>
                <a:ea typeface="+mn-ea"/>
                <a:cs typeface="+mn-cs"/>
              </a:rPr>
              <a:t>Cyber behavior monitoring (including data monitoring)  </a:t>
            </a:r>
            <a:br>
              <a:rPr lang="en-US" sz="1200" kern="1200" dirty="0" smtClean="0">
                <a:solidFill>
                  <a:schemeClr val="tx1"/>
                </a:solidFill>
                <a:effectLst/>
                <a:latin typeface="Times" charset="0"/>
                <a:ea typeface="+mn-ea"/>
                <a:cs typeface="+mn-cs"/>
              </a:rPr>
            </a:br>
            <a:r>
              <a:rPr lang="en-US" sz="1200" kern="1200" dirty="0" smtClean="0">
                <a:solidFill>
                  <a:schemeClr val="tx1"/>
                </a:solidFill>
                <a:effectLst/>
                <a:latin typeface="Times" charset="0"/>
                <a:ea typeface="+mn-ea"/>
                <a:cs typeface="+mn-cs"/>
              </a:rPr>
              <a:t/>
            </a:r>
            <a:br>
              <a:rPr lang="en-US" sz="1200" kern="1200" dirty="0" smtClean="0">
                <a:solidFill>
                  <a:schemeClr val="tx1"/>
                </a:solidFill>
                <a:effectLst/>
                <a:latin typeface="Times" charset="0"/>
                <a:ea typeface="+mn-ea"/>
                <a:cs typeface="+mn-cs"/>
              </a:rPr>
            </a:br>
            <a:r>
              <a:rPr lang="en-US" sz="1200" kern="1200" dirty="0" smtClean="0">
                <a:solidFill>
                  <a:schemeClr val="tx1"/>
                </a:solidFill>
                <a:effectLst/>
                <a:latin typeface="Times" charset="0"/>
                <a:ea typeface="+mn-ea"/>
                <a:cs typeface="+mn-cs"/>
              </a:rPr>
              <a:t>(</a:t>
            </a:r>
            <a:r>
              <a:rPr lang="en-US" sz="1200" b="1" u="sng" kern="1200" dirty="0" smtClean="0">
                <a:solidFill>
                  <a:schemeClr val="tx1"/>
                </a:solidFill>
                <a:effectLst/>
                <a:latin typeface="Times" charset="0"/>
                <a:ea typeface="+mn-ea"/>
                <a:cs typeface="+mn-cs"/>
              </a:rPr>
              <a:t>Cliff:</a:t>
            </a:r>
            <a:r>
              <a:rPr lang="en-US" sz="1200" kern="1200" dirty="0" smtClean="0">
                <a:solidFill>
                  <a:schemeClr val="tx1"/>
                </a:solidFill>
                <a:effectLst/>
                <a:latin typeface="Times" charset="0"/>
                <a:ea typeface="+mn-ea"/>
                <a:cs typeface="+mn-cs"/>
              </a:rPr>
              <a:t> Monitoring is a big issue. Where do businesses get the time and the staff to do this? AV/IPS/SIEM/etc. consoles are all well and good but there needs to be the staff available to monitor the alerts. The bigger the business the more resource is necessary. This is where automation and a focus on understanding behaviors</a:t>
            </a:r>
            <a:r>
              <a:rPr lang="en-US" sz="1200" kern="1200" baseline="0" dirty="0" smtClean="0">
                <a:solidFill>
                  <a:schemeClr val="tx1"/>
                </a:solidFill>
                <a:effectLst/>
                <a:latin typeface="Times" charset="0"/>
                <a:ea typeface="+mn-ea"/>
                <a:cs typeface="+mn-cs"/>
              </a:rPr>
              <a:t> and intent is crucial</a:t>
            </a:r>
            <a:r>
              <a:rPr lang="en-US" sz="1200" kern="1200" dirty="0" smtClean="0">
                <a:solidFill>
                  <a:schemeClr val="tx1"/>
                </a:solidFill>
                <a:effectLst/>
                <a:latin typeface="Times" charset="0"/>
                <a:ea typeface="+mn-ea"/>
                <a:cs typeface="+mn-cs"/>
              </a:rPr>
              <a:t>).</a:t>
            </a:r>
            <a:br>
              <a:rPr lang="en-US" sz="1200" kern="1200" dirty="0" smtClean="0">
                <a:solidFill>
                  <a:schemeClr val="tx1"/>
                </a:solidFill>
                <a:effectLst/>
                <a:latin typeface="Times" charset="0"/>
                <a:ea typeface="+mn-ea"/>
                <a:cs typeface="+mn-cs"/>
              </a:rPr>
            </a:br>
            <a:endParaRPr lang="en-US" sz="1600" kern="1200" dirty="0" smtClean="0">
              <a:solidFill>
                <a:schemeClr val="tx1"/>
              </a:solidFill>
              <a:effectLst/>
              <a:latin typeface="Times" charset="0"/>
              <a:ea typeface="+mn-ea"/>
              <a:cs typeface="+mn-cs"/>
            </a:endParaRPr>
          </a:p>
          <a:p>
            <a:pPr lvl="2"/>
            <a:r>
              <a:rPr lang="en-US" sz="1200" kern="1200" dirty="0" smtClean="0">
                <a:solidFill>
                  <a:schemeClr val="tx1"/>
                </a:solidFill>
                <a:effectLst/>
                <a:latin typeface="Times" charset="0"/>
                <a:ea typeface="+mn-ea"/>
                <a:cs typeface="+mn-cs"/>
              </a:rPr>
              <a:t>Malware protection across communication channels (web, email, major apps, etc.) (Malware protection in general is still a must)</a:t>
            </a:r>
            <a:endParaRPr lang="en-US" sz="1600" kern="1200" dirty="0" smtClean="0">
              <a:solidFill>
                <a:schemeClr val="tx1"/>
              </a:solidFill>
              <a:effectLst/>
              <a:latin typeface="Times" charset="0"/>
              <a:ea typeface="+mn-ea"/>
              <a:cs typeface="+mn-cs"/>
            </a:endParaRPr>
          </a:p>
          <a:p>
            <a:pPr lvl="2"/>
            <a:r>
              <a:rPr lang="en-US" sz="1200" kern="1200" dirty="0" smtClean="0">
                <a:solidFill>
                  <a:schemeClr val="tx1"/>
                </a:solidFill>
                <a:effectLst/>
                <a:latin typeface="Times" charset="0"/>
                <a:ea typeface="+mn-ea"/>
                <a:cs typeface="+mn-cs"/>
              </a:rPr>
              <a:t>Control use of unsanctioned cloud apps that could introduce malicious code into your environment – CASB can help</a:t>
            </a:r>
            <a:endParaRPr lang="en-US" sz="1600" kern="1200" dirty="0" smtClean="0">
              <a:solidFill>
                <a:schemeClr val="tx1"/>
              </a:solidFill>
              <a:effectLst/>
              <a:latin typeface="Times" charset="0"/>
              <a:ea typeface="+mn-ea"/>
              <a:cs typeface="+mn-cs"/>
            </a:endParaRPr>
          </a:p>
        </p:txBody>
      </p:sp>
      <p:sp>
        <p:nvSpPr>
          <p:cNvPr id="4" name="Slide Number Placeholder 3"/>
          <p:cNvSpPr>
            <a:spLocks noGrp="1"/>
          </p:cNvSpPr>
          <p:nvPr>
            <p:ph type="sldNum" sz="quarter" idx="10"/>
          </p:nvPr>
        </p:nvSpPr>
        <p:spPr/>
        <p:txBody>
          <a:bodyPr/>
          <a:lstStyle/>
          <a:p>
            <a:fld id="{2836B008-1A7D-0F4F-ABE4-6B8E2FFE742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920237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Times" charset="0"/>
                <a:ea typeface="+mn-ea"/>
                <a:cs typeface="+mn-cs"/>
              </a:rPr>
              <a:t>Jim:</a:t>
            </a:r>
            <a:r>
              <a:rPr lang="en-US" sz="1200" kern="1200" baseline="0" dirty="0" smtClean="0">
                <a:solidFill>
                  <a:schemeClr val="tx1"/>
                </a:solidFill>
                <a:effectLst/>
                <a:latin typeface="Times" charset="0"/>
                <a:ea typeface="+mn-ea"/>
                <a:cs typeface="+mn-cs"/>
              </a:rPr>
              <a:t> What can we learn from Petya? More to the point, w</a:t>
            </a:r>
            <a:r>
              <a:rPr lang="en-US" sz="1200" kern="1200" dirty="0" smtClean="0">
                <a:solidFill>
                  <a:schemeClr val="tx1"/>
                </a:solidFill>
                <a:effectLst/>
                <a:latin typeface="Times" charset="0"/>
                <a:ea typeface="+mn-ea"/>
                <a:cs typeface="+mn-cs"/>
              </a:rPr>
              <a:t>hat are some of the ways</a:t>
            </a:r>
            <a:r>
              <a:rPr lang="en-US" sz="1200" kern="1200" baseline="0" dirty="0" smtClean="0">
                <a:solidFill>
                  <a:schemeClr val="tx1"/>
                </a:solidFill>
                <a:effectLst/>
                <a:latin typeface="Times" charset="0"/>
                <a:ea typeface="+mn-ea"/>
                <a:cs typeface="+mn-cs"/>
              </a:rPr>
              <a:t> that you could reduce the risk that your network could get affected by this or a subsequent attack?</a:t>
            </a:r>
          </a:p>
          <a:p>
            <a:pPr lvl="0"/>
            <a:endParaRPr lang="en-US" sz="1600" kern="1200" dirty="0" smtClean="0">
              <a:solidFill>
                <a:schemeClr val="tx1"/>
              </a:solidFill>
              <a:effectLst/>
              <a:latin typeface="Times" charset="0"/>
              <a:ea typeface="+mn-ea"/>
              <a:cs typeface="+mn-cs"/>
            </a:endParaRPr>
          </a:p>
          <a:p>
            <a:pPr lvl="1"/>
            <a:r>
              <a:rPr lang="en-US" sz="1200" kern="1200" dirty="0" smtClean="0">
                <a:solidFill>
                  <a:schemeClr val="tx1"/>
                </a:solidFill>
                <a:effectLst/>
                <a:latin typeface="Times" charset="0"/>
                <a:ea typeface="+mn-ea"/>
                <a:cs typeface="+mn-cs"/>
              </a:rPr>
              <a:t>As everybody keeps remaindering people: keep up with patches for your operating system and core applications</a:t>
            </a:r>
            <a:endParaRPr lang="en-US" sz="1600" kern="1200" dirty="0" smtClean="0">
              <a:solidFill>
                <a:schemeClr val="tx1"/>
              </a:solidFill>
              <a:effectLst/>
              <a:latin typeface="Times" charset="0"/>
              <a:ea typeface="+mn-ea"/>
              <a:cs typeface="+mn-cs"/>
            </a:endParaRPr>
          </a:p>
          <a:p>
            <a:pPr lvl="2"/>
            <a:r>
              <a:rPr lang="en-US" sz="1200" kern="1200" dirty="0" smtClean="0">
                <a:solidFill>
                  <a:schemeClr val="tx1"/>
                </a:solidFill>
                <a:effectLst/>
                <a:latin typeface="Times" charset="0"/>
                <a:ea typeface="+mn-ea"/>
                <a:cs typeface="+mn-cs"/>
              </a:rPr>
              <a:t>Patches for the SMB vulnerability have been available for a long time, but clearly a lot of people are still vulnerable (Eternal vulns were patched March).</a:t>
            </a:r>
            <a:endParaRPr lang="en-US" sz="1600" kern="1200" dirty="0" smtClean="0">
              <a:solidFill>
                <a:schemeClr val="tx1"/>
              </a:solidFill>
              <a:effectLst/>
              <a:latin typeface="Times" charset="0"/>
              <a:ea typeface="+mn-ea"/>
              <a:cs typeface="+mn-cs"/>
            </a:endParaRPr>
          </a:p>
          <a:p>
            <a:pPr lvl="1"/>
            <a:r>
              <a:rPr lang="en-US" sz="1200" kern="1200" dirty="0" smtClean="0">
                <a:solidFill>
                  <a:schemeClr val="tx1"/>
                </a:solidFill>
                <a:effectLst/>
                <a:latin typeface="Times" charset="0"/>
                <a:ea typeface="+mn-ea"/>
                <a:cs typeface="+mn-cs"/>
              </a:rPr>
              <a:t>Start taking a human-centric approach to securing your environment</a:t>
            </a:r>
            <a:endParaRPr lang="en-US" sz="1600" kern="1200" dirty="0" smtClean="0">
              <a:solidFill>
                <a:schemeClr val="tx1"/>
              </a:solidFill>
              <a:effectLst/>
              <a:latin typeface="Times" charset="0"/>
              <a:ea typeface="+mn-ea"/>
              <a:cs typeface="+mn-cs"/>
            </a:endParaRPr>
          </a:p>
          <a:p>
            <a:pPr lvl="2"/>
            <a:r>
              <a:rPr lang="en-US" sz="1200" kern="1200" dirty="0" smtClean="0">
                <a:solidFill>
                  <a:schemeClr val="tx1"/>
                </a:solidFill>
                <a:effectLst/>
                <a:latin typeface="Times" charset="0"/>
                <a:ea typeface="+mn-ea"/>
                <a:cs typeface="+mn-cs"/>
              </a:rPr>
              <a:t>The point where people and data intersect is where information is most valuable – and most vulnerable </a:t>
            </a:r>
            <a:endParaRPr lang="en-US" sz="1600" kern="1200" dirty="0" smtClean="0">
              <a:solidFill>
                <a:schemeClr val="tx1"/>
              </a:solidFill>
              <a:effectLst/>
              <a:latin typeface="Times" charset="0"/>
              <a:ea typeface="+mn-ea"/>
              <a:cs typeface="+mn-cs"/>
            </a:endParaRPr>
          </a:p>
          <a:p>
            <a:pPr lvl="2"/>
            <a:r>
              <a:rPr lang="en-US" sz="1200" kern="1200" dirty="0" smtClean="0">
                <a:solidFill>
                  <a:schemeClr val="tx1"/>
                </a:solidFill>
                <a:effectLst/>
                <a:latin typeface="Times" charset="0"/>
                <a:ea typeface="+mn-ea"/>
                <a:cs typeface="+mn-cs"/>
              </a:rPr>
              <a:t>Understanding user intent is key to discerning among different types of cyber behaviors </a:t>
            </a:r>
            <a:endParaRPr lang="en-US" sz="1600" kern="1200" dirty="0" smtClean="0">
              <a:solidFill>
                <a:schemeClr val="tx1"/>
              </a:solidFill>
              <a:effectLst/>
              <a:latin typeface="Times" charset="0"/>
              <a:ea typeface="+mn-ea"/>
              <a:cs typeface="+mn-cs"/>
            </a:endParaRPr>
          </a:p>
          <a:p>
            <a:pPr lvl="1"/>
            <a:r>
              <a:rPr lang="en-US" sz="1200" kern="1200" dirty="0" smtClean="0">
                <a:solidFill>
                  <a:schemeClr val="tx1"/>
                </a:solidFill>
                <a:effectLst/>
                <a:latin typeface="Times" charset="0"/>
                <a:ea typeface="+mn-ea"/>
                <a:cs typeface="+mn-cs"/>
              </a:rPr>
              <a:t>Use a multi-layered defense</a:t>
            </a:r>
            <a:endParaRPr lang="en-US" sz="1600" kern="1200" dirty="0" smtClean="0">
              <a:solidFill>
                <a:schemeClr val="tx1"/>
              </a:solidFill>
              <a:effectLst/>
              <a:latin typeface="Times" charset="0"/>
              <a:ea typeface="+mn-ea"/>
              <a:cs typeface="+mn-cs"/>
            </a:endParaRPr>
          </a:p>
          <a:p>
            <a:pPr lvl="2"/>
            <a:r>
              <a:rPr lang="en-US" sz="1200" kern="1200" dirty="0" smtClean="0">
                <a:solidFill>
                  <a:schemeClr val="tx1"/>
                </a:solidFill>
                <a:effectLst/>
                <a:latin typeface="Times" charset="0"/>
                <a:ea typeface="+mn-ea"/>
                <a:cs typeface="+mn-cs"/>
              </a:rPr>
              <a:t>Internet-facing firewalls (like Forcepoint’s) have been protecting against exploits such as the SMB one used, for years</a:t>
            </a:r>
            <a:endParaRPr lang="en-US" sz="1600" kern="1200" dirty="0" smtClean="0">
              <a:solidFill>
                <a:schemeClr val="tx1"/>
              </a:solidFill>
              <a:effectLst/>
              <a:latin typeface="Times" charset="0"/>
              <a:ea typeface="+mn-ea"/>
              <a:cs typeface="+mn-cs"/>
            </a:endParaRPr>
          </a:p>
          <a:p>
            <a:pPr lvl="2"/>
            <a:r>
              <a:rPr lang="en-US" sz="1200" kern="1200" dirty="0" smtClean="0">
                <a:solidFill>
                  <a:schemeClr val="tx1"/>
                </a:solidFill>
                <a:effectLst/>
                <a:latin typeface="Times" charset="0"/>
                <a:ea typeface="+mn-ea"/>
                <a:cs typeface="+mn-cs"/>
              </a:rPr>
              <a:t>Segment your internal network – at least use IPS capabilities between portions of your network if not outright access limitations</a:t>
            </a:r>
            <a:endParaRPr lang="en-US" sz="1600" kern="1200" dirty="0" smtClean="0">
              <a:solidFill>
                <a:schemeClr val="tx1"/>
              </a:solidFill>
              <a:effectLst/>
              <a:latin typeface="Times" charset="0"/>
              <a:ea typeface="+mn-ea"/>
              <a:cs typeface="+mn-cs"/>
            </a:endParaRPr>
          </a:p>
          <a:p>
            <a:pPr lvl="1"/>
            <a:r>
              <a:rPr lang="en-US" sz="1200" kern="1200" dirty="0" smtClean="0">
                <a:solidFill>
                  <a:schemeClr val="tx1"/>
                </a:solidFill>
                <a:effectLst/>
                <a:latin typeface="Times" charset="0"/>
                <a:ea typeface="+mn-ea"/>
                <a:cs typeface="+mn-cs"/>
              </a:rPr>
              <a:t>Note: not just a good idea, it’s the law!  Growing compliance mandates (including GDPR) mandate protection</a:t>
            </a:r>
          </a:p>
          <a:p>
            <a:pPr lvl="1"/>
            <a:endParaRPr lang="en-US" sz="1200" kern="1200" dirty="0" smtClean="0">
              <a:solidFill>
                <a:schemeClr val="tx1"/>
              </a:solidFill>
              <a:effectLst/>
              <a:latin typeface="Times" charset="0"/>
              <a:ea typeface="+mn-ea"/>
              <a:cs typeface="+mn-cs"/>
            </a:endParaRPr>
          </a:p>
          <a:p>
            <a:pPr lvl="0"/>
            <a:r>
              <a:rPr lang="en-US" sz="1200" b="1" u="sng" kern="1200" dirty="0" smtClean="0">
                <a:solidFill>
                  <a:schemeClr val="tx1"/>
                </a:solidFill>
                <a:effectLst/>
                <a:latin typeface="Times" charset="0"/>
                <a:ea typeface="+mn-ea"/>
                <a:cs typeface="+mn-cs"/>
              </a:rPr>
              <a:t>Cliff:</a:t>
            </a:r>
            <a:r>
              <a:rPr lang="en-US" sz="1200" kern="1200" baseline="0" dirty="0" smtClean="0">
                <a:solidFill>
                  <a:schemeClr val="tx1"/>
                </a:solidFill>
                <a:effectLst/>
                <a:latin typeface="Times" charset="0"/>
                <a:ea typeface="+mn-ea"/>
                <a:cs typeface="+mn-cs"/>
              </a:rPr>
              <a:t> That’s right. The implications from GDPR, for example, are quite significant. And not just for European companies. </a:t>
            </a:r>
            <a:r>
              <a:rPr lang="en-US" sz="1200" kern="1200" dirty="0" smtClean="0">
                <a:solidFill>
                  <a:schemeClr val="tx1"/>
                </a:solidFill>
                <a:effectLst/>
                <a:latin typeface="Times" charset="0"/>
                <a:ea typeface="+mn-ea"/>
                <a:cs typeface="+mn-cs"/>
              </a:rPr>
              <a:t> (What are the ramifications for businesses who get compromised in a way that leads to a global incident. How do we feel about negligence as a crime and what should be the punishments? </a:t>
            </a:r>
            <a:r>
              <a:rPr lang="en-GB" sz="1600" b="1" u="sng" kern="1200" dirty="0" smtClean="0">
                <a:solidFill>
                  <a:schemeClr val="tx1"/>
                </a:solidFill>
                <a:effectLst/>
                <a:latin typeface="Times" charset="0"/>
                <a:ea typeface="+mn-ea"/>
                <a:cs typeface="+mn-cs"/>
                <a:hlinkClick r:id="rId3"/>
              </a:rPr>
              <a:t>Company that spread </a:t>
            </a:r>
            <a:r>
              <a:rPr lang="en-GB" sz="1600" b="1" u="sng" kern="1200" dirty="0" err="1" smtClean="0">
                <a:solidFill>
                  <a:schemeClr val="tx1"/>
                </a:solidFill>
                <a:effectLst/>
                <a:latin typeface="Times" charset="0"/>
                <a:ea typeface="+mn-ea"/>
                <a:cs typeface="+mn-cs"/>
                <a:hlinkClick r:id="rId3"/>
              </a:rPr>
              <a:t>NotPetya</a:t>
            </a:r>
            <a:r>
              <a:rPr lang="en-GB" sz="1600" b="1" u="sng" kern="1200" dirty="0" smtClean="0">
                <a:solidFill>
                  <a:schemeClr val="tx1"/>
                </a:solidFill>
                <a:effectLst/>
                <a:latin typeface="Times" charset="0"/>
                <a:ea typeface="+mn-ea"/>
                <a:cs typeface="+mn-cs"/>
                <a:hlinkClick r:id="rId3"/>
              </a:rPr>
              <a:t> could face charges of criminal negligence</a:t>
            </a:r>
            <a:r>
              <a:rPr lang="en-US" sz="1200" kern="1200" dirty="0" smtClean="0">
                <a:solidFill>
                  <a:schemeClr val="tx1"/>
                </a:solidFill>
                <a:effectLst/>
                <a:latin typeface="Times" charset="0"/>
                <a:ea typeface="+mn-ea"/>
                <a:cs typeface="+mn-cs"/>
              </a:rPr>
              <a:t>)</a:t>
            </a:r>
            <a:endParaRPr lang="en-US" sz="1600" kern="1200" dirty="0" smtClean="0">
              <a:solidFill>
                <a:schemeClr val="tx1"/>
              </a:solidFill>
              <a:effectLst/>
              <a:latin typeface="Times"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36B008-1A7D-0F4F-ABE4-6B8E2FFE742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66769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kern="1200" dirty="0" smtClean="0">
                <a:solidFill>
                  <a:schemeClr val="tx1"/>
                </a:solidFill>
                <a:effectLst/>
                <a:latin typeface="Times" charset="0"/>
                <a:ea typeface="+mn-ea"/>
                <a:cs typeface="+mn-cs"/>
              </a:rPr>
              <a:t>Cliff:</a:t>
            </a:r>
            <a:r>
              <a:rPr lang="en-US" sz="1200" kern="1200" dirty="0" smtClean="0">
                <a:solidFill>
                  <a:schemeClr val="tx1"/>
                </a:solidFill>
                <a:effectLst/>
                <a:latin typeface="Times" charset="0"/>
                <a:ea typeface="+mn-ea"/>
                <a:cs typeface="+mn-cs"/>
              </a:rPr>
              <a:t> Petya</a:t>
            </a:r>
            <a:r>
              <a:rPr lang="en-US" sz="1200" kern="1200" baseline="0" dirty="0" smtClean="0">
                <a:solidFill>
                  <a:schemeClr val="tx1"/>
                </a:solidFill>
                <a:effectLst/>
                <a:latin typeface="Times" charset="0"/>
                <a:ea typeface="+mn-ea"/>
                <a:cs typeface="+mn-cs"/>
              </a:rPr>
              <a:t> is just one of an ongoing series of attacks. Sadly, we should all expect to see a lot more coming our way.</a:t>
            </a:r>
            <a:endParaRPr lang="en-US" sz="1200" kern="1200" dirty="0" smtClean="0">
              <a:solidFill>
                <a:schemeClr val="tx1"/>
              </a:solidFill>
              <a:effectLst/>
              <a:latin typeface="Times" charset="0"/>
              <a:ea typeface="+mn-ea"/>
              <a:cs typeface="+mn-cs"/>
            </a:endParaRPr>
          </a:p>
          <a:p>
            <a:pPr lvl="0"/>
            <a:endParaRPr lang="en-US" sz="1200" kern="1200" dirty="0" smtClean="0">
              <a:solidFill>
                <a:schemeClr val="tx1"/>
              </a:solidFill>
              <a:effectLst/>
              <a:latin typeface="Times" charset="0"/>
              <a:ea typeface="+mn-ea"/>
              <a:cs typeface="+mn-cs"/>
            </a:endParaRPr>
          </a:p>
          <a:p>
            <a:pPr lvl="1"/>
            <a:r>
              <a:rPr lang="en-US" sz="1200" kern="1200" dirty="0" smtClean="0">
                <a:solidFill>
                  <a:schemeClr val="tx1"/>
                </a:solidFill>
                <a:effectLst/>
                <a:latin typeface="Times" charset="0"/>
                <a:ea typeface="+mn-ea"/>
                <a:cs typeface="+mn-cs"/>
              </a:rPr>
              <a:t>Expect to see ransomware keep growing</a:t>
            </a:r>
            <a:endParaRPr lang="en-US" sz="1600" kern="1200" dirty="0" smtClean="0">
              <a:solidFill>
                <a:schemeClr val="tx1"/>
              </a:solidFill>
              <a:effectLst/>
              <a:latin typeface="Times" charset="0"/>
              <a:ea typeface="+mn-ea"/>
              <a:cs typeface="+mn-cs"/>
            </a:endParaRPr>
          </a:p>
          <a:p>
            <a:pPr lvl="1"/>
            <a:r>
              <a:rPr lang="en-US" sz="1200" kern="1200" dirty="0" smtClean="0">
                <a:solidFill>
                  <a:schemeClr val="tx1"/>
                </a:solidFill>
                <a:effectLst/>
                <a:latin typeface="Times" charset="0"/>
                <a:ea typeface="+mn-ea"/>
                <a:cs typeface="+mn-cs"/>
              </a:rPr>
              <a:t>Expect to see self-propagation techniques continue to draw on best techniques developed by silent theft-focused attacks (agree this could well be the next trend)</a:t>
            </a:r>
            <a:endParaRPr lang="en-US" sz="1600" kern="1200" dirty="0" smtClean="0">
              <a:solidFill>
                <a:schemeClr val="tx1"/>
              </a:solidFill>
              <a:effectLst/>
              <a:latin typeface="Times" charset="0"/>
              <a:ea typeface="+mn-ea"/>
              <a:cs typeface="+mn-cs"/>
            </a:endParaRPr>
          </a:p>
          <a:p>
            <a:pPr lvl="1"/>
            <a:r>
              <a:rPr lang="en-US" sz="1200" kern="1200" dirty="0" smtClean="0">
                <a:solidFill>
                  <a:schemeClr val="tx1"/>
                </a:solidFill>
                <a:effectLst/>
                <a:latin typeface="Times" charset="0"/>
                <a:ea typeface="+mn-ea"/>
                <a:cs typeface="+mn-cs"/>
              </a:rPr>
              <a:t>Key an eye out for attacks focused on cloud-based data</a:t>
            </a:r>
            <a:endParaRPr lang="en-US" sz="1600" kern="1200" dirty="0" smtClean="0">
              <a:solidFill>
                <a:schemeClr val="tx1"/>
              </a:solidFill>
              <a:effectLst/>
              <a:latin typeface="Times" charset="0"/>
              <a:ea typeface="+mn-ea"/>
              <a:cs typeface="+mn-cs"/>
            </a:endParaRPr>
          </a:p>
          <a:p>
            <a:pPr lvl="1"/>
            <a:r>
              <a:rPr lang="en-US" sz="1200" kern="1200" dirty="0" smtClean="0">
                <a:solidFill>
                  <a:schemeClr val="tx1"/>
                </a:solidFill>
                <a:effectLst/>
                <a:latin typeface="Times" charset="0"/>
                <a:ea typeface="+mn-ea"/>
                <a:cs typeface="+mn-cs"/>
              </a:rPr>
              <a:t>Learn more at forcepoint.com/RANSOMWARE (ad)</a:t>
            </a:r>
            <a:endParaRPr lang="en-US" sz="1600" kern="1200" dirty="0" smtClean="0">
              <a:solidFill>
                <a:schemeClr val="tx1"/>
              </a:solidFill>
              <a:effectLst/>
              <a:latin typeface="Times" charset="0"/>
              <a:ea typeface="+mn-ea"/>
              <a:cs typeface="+mn-cs"/>
            </a:endParaRPr>
          </a:p>
          <a:p>
            <a:pPr lvl="2"/>
            <a:r>
              <a:rPr lang="en-US" sz="1200" kern="1200" dirty="0" smtClean="0">
                <a:solidFill>
                  <a:schemeClr val="tx1"/>
                </a:solidFill>
                <a:effectLst/>
                <a:latin typeface="Times" charset="0"/>
                <a:ea typeface="+mn-ea"/>
                <a:cs typeface="+mn-cs"/>
              </a:rPr>
              <a:t>And, always, at blogs.forcepoint.com </a:t>
            </a:r>
            <a:endParaRPr lang="en-US" sz="1600" kern="1200" dirty="0" smtClean="0">
              <a:solidFill>
                <a:schemeClr val="tx1"/>
              </a:solidFill>
              <a:effectLst/>
              <a:latin typeface="Times"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2836B008-1A7D-0F4F-ABE4-6B8E2FFE7421}"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17541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focus</a:t>
            </a:r>
            <a:r>
              <a:rPr lang="en-US" baseline="0" dirty="0" smtClean="0"/>
              <a:t> on the one constant in the noise: </a:t>
            </a:r>
            <a:r>
              <a:rPr lang="en-US" b="1" baseline="0" dirty="0" smtClean="0"/>
              <a:t>people</a:t>
            </a:r>
            <a:r>
              <a:rPr lang="en-US" b="0" baseline="0" dirty="0" smtClean="0"/>
              <a:t>.</a:t>
            </a:r>
            <a:r>
              <a:rPr lang="en-US" baseline="0" dirty="0" smtClean="0"/>
              <a:t> First, your company’s sensitive data and IP must always be protected. How does it get lost or stolen?  It simply starts with people who may lose the data accidently, maliciously, or through compromise.</a:t>
            </a:r>
          </a:p>
          <a:p>
            <a:endParaRPr lang="en-US" baseline="0" dirty="0" smtClean="0"/>
          </a:p>
          <a:p>
            <a:r>
              <a:rPr lang="en-US" baseline="0" dirty="0" smtClean="0"/>
              <a:t>-- reserve the spectrum</a:t>
            </a:r>
            <a:endParaRPr lang="en-US" dirty="0" smtClean="0"/>
          </a:p>
        </p:txBody>
      </p:sp>
      <p:sp>
        <p:nvSpPr>
          <p:cNvPr id="4" name="Slide Number Placeholder 3"/>
          <p:cNvSpPr>
            <a:spLocks noGrp="1"/>
          </p:cNvSpPr>
          <p:nvPr>
            <p:ph type="sldNum" sz="quarter" idx="10"/>
          </p:nvPr>
        </p:nvSpPr>
        <p:spPr/>
        <p:txBody>
          <a:bodyPr/>
          <a:lstStyle/>
          <a:p>
            <a:fld id="{2836B008-1A7D-0F4F-ABE4-6B8E2FFE7421}" type="slidenum">
              <a:rPr lang="en-US" smtClean="0"/>
              <a:pPr/>
              <a:t>2</a:t>
            </a:fld>
            <a:endParaRPr lang="en-US" dirty="0"/>
          </a:p>
        </p:txBody>
      </p:sp>
    </p:spTree>
    <p:extLst>
      <p:ext uri="{BB962C8B-B14F-4D97-AF65-F5344CB8AC3E}">
        <p14:creationId xmlns:p14="http://schemas.microsoft.com/office/powerpoint/2010/main" val="1214025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1FB6D8E-A179-42DD-8BCD-0B157BCCA250}" type="slidenum">
              <a:rPr lang="en-US" smtClean="0"/>
              <a:pPr>
                <a:defRPr/>
              </a:pPr>
              <a:t>22</a:t>
            </a:fld>
            <a:endParaRPr lang="en-US"/>
          </a:p>
        </p:txBody>
      </p:sp>
    </p:spTree>
    <p:extLst>
      <p:ext uri="{BB962C8B-B14F-4D97-AF65-F5344CB8AC3E}">
        <p14:creationId xmlns:p14="http://schemas.microsoft.com/office/powerpoint/2010/main" val="445549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1FB6D8E-A179-42DD-8BCD-0B157BCCA250}" type="slidenum">
              <a:rPr lang="en-US" smtClean="0"/>
              <a:pPr>
                <a:defRPr/>
              </a:pPr>
              <a:t>23</a:t>
            </a:fld>
            <a:endParaRPr lang="en-US"/>
          </a:p>
        </p:txBody>
      </p:sp>
    </p:spTree>
    <p:extLst>
      <p:ext uri="{BB962C8B-B14F-4D97-AF65-F5344CB8AC3E}">
        <p14:creationId xmlns:p14="http://schemas.microsoft.com/office/powerpoint/2010/main" val="199110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focus</a:t>
            </a:r>
            <a:r>
              <a:rPr lang="en-US" baseline="0" dirty="0" smtClean="0"/>
              <a:t> on the one constant in the noise: </a:t>
            </a:r>
            <a:r>
              <a:rPr lang="en-US" b="1" baseline="0" dirty="0" smtClean="0"/>
              <a:t>people</a:t>
            </a:r>
            <a:r>
              <a:rPr lang="en-US" b="0" baseline="0" dirty="0" smtClean="0"/>
              <a:t>.</a:t>
            </a:r>
            <a:r>
              <a:rPr lang="en-US" baseline="0" dirty="0" smtClean="0"/>
              <a:t> First, your company’s sensitive data and IP must always be protected. How does it get lost or stolen?  It simply starts with people who may lose the data accidently, maliciously, or through compromise.</a:t>
            </a:r>
          </a:p>
          <a:p>
            <a:endParaRPr lang="en-US" baseline="0" dirty="0" smtClean="0"/>
          </a:p>
          <a:p>
            <a:r>
              <a:rPr lang="en-US" baseline="0" dirty="0" smtClean="0"/>
              <a:t>-- reserve the spectrum</a:t>
            </a:r>
            <a:endParaRPr lang="en-US" dirty="0" smtClean="0"/>
          </a:p>
        </p:txBody>
      </p:sp>
      <p:sp>
        <p:nvSpPr>
          <p:cNvPr id="4" name="Slide Number Placeholder 3"/>
          <p:cNvSpPr>
            <a:spLocks noGrp="1"/>
          </p:cNvSpPr>
          <p:nvPr>
            <p:ph type="sldNum" sz="quarter" idx="10"/>
          </p:nvPr>
        </p:nvSpPr>
        <p:spPr/>
        <p:txBody>
          <a:bodyPr/>
          <a:lstStyle/>
          <a:p>
            <a:fld id="{2836B008-1A7D-0F4F-ABE4-6B8E2FFE7421}" type="slidenum">
              <a:rPr lang="en-US" smtClean="0"/>
              <a:pPr/>
              <a:t>3</a:t>
            </a:fld>
            <a:endParaRPr lang="en-US" dirty="0"/>
          </a:p>
        </p:txBody>
      </p:sp>
    </p:spTree>
    <p:extLst>
      <p:ext uri="{BB962C8B-B14F-4D97-AF65-F5344CB8AC3E}">
        <p14:creationId xmlns:p14="http://schemas.microsoft.com/office/powerpoint/2010/main" val="2056026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Jim:</a:t>
            </a:r>
            <a:r>
              <a:rPr lang="en-US" sz="1200" kern="1200" baseline="0" dirty="0" smtClean="0">
                <a:solidFill>
                  <a:schemeClr val="tx1"/>
                </a:solidFill>
                <a:effectLst/>
                <a:latin typeface="+mn-lt"/>
                <a:ea typeface="+mn-ea"/>
                <a:cs typeface="+mn-cs"/>
              </a:rPr>
              <a:t> Protecting against ransomware and other attacks like Petya is one of the reasons we created Forcepoint. We’re taking a different approach to security, focusing on understanding cyber behaviors and users’ intent at the point where people and data come together – what we call The Human Point.</a:t>
            </a:r>
          </a:p>
          <a:p>
            <a:pPr marL="0" marR="0" lvl="0" indent="0" algn="l" defTabSz="685983"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685983"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With that, we’d like to open it up to questions.</a:t>
            </a:r>
            <a:endParaRPr lang="en-US" dirty="0"/>
          </a:p>
        </p:txBody>
      </p:sp>
      <p:sp>
        <p:nvSpPr>
          <p:cNvPr id="4" name="Slide Number Placeholder 3"/>
          <p:cNvSpPr>
            <a:spLocks noGrp="1"/>
          </p:cNvSpPr>
          <p:nvPr>
            <p:ph type="sldNum" sz="quarter" idx="10"/>
          </p:nvPr>
        </p:nvSpPr>
        <p:spPr/>
        <p:txBody>
          <a:bodyPr/>
          <a:lstStyle/>
          <a:p>
            <a:fld id="{2836B008-1A7D-0F4F-ABE4-6B8E2FFE7421}"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422749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 of this is due to the rapidly changing</a:t>
            </a:r>
            <a:r>
              <a:rPr lang="en-US" baseline="0" dirty="0" smtClean="0"/>
              <a:t> technology landscape.</a:t>
            </a:r>
          </a:p>
          <a:p>
            <a:r>
              <a:rPr lang="en-US" baseline="0" dirty="0" smtClean="0"/>
              <a:t>&lt;click&gt;</a:t>
            </a:r>
          </a:p>
          <a:p>
            <a:r>
              <a:rPr lang="en-US" baseline="0" dirty="0" smtClean="0"/>
              <a:t>The number of endpoints we need to manage has exploded from only 1 billion in 2005 to an estimated 50 billion in 2020 driven by innovations such as BYOD, Cloud applications, and the Internet of things.</a:t>
            </a:r>
          </a:p>
          <a:p>
            <a:r>
              <a:rPr lang="en-US" baseline="0" dirty="0" smtClean="0"/>
              <a:t>&lt;click&gt;</a:t>
            </a:r>
          </a:p>
          <a:p>
            <a:r>
              <a:rPr lang="en-US" baseline="0" dirty="0" smtClean="0"/>
              <a:t>Unfortunately, we have not seen a corresponding growth in the pool of available, experienced security personnel to help us deal with this challenge.</a:t>
            </a:r>
          </a:p>
          <a:p>
            <a:r>
              <a:rPr lang="en-US" baseline="0" dirty="0" smtClean="0"/>
              <a:t>&lt;click&gt;</a:t>
            </a:r>
          </a:p>
          <a:p>
            <a:r>
              <a:rPr lang="en-US" baseline="0" dirty="0" smtClean="0"/>
              <a:t>As a result, our teams are being drowned in alerts and investigation demands as the shortage not only impedes our ability to defend our organizations, but our ability to respond to attacks and investigate potential breaches.</a:t>
            </a:r>
          </a:p>
        </p:txBody>
      </p:sp>
      <p:sp>
        <p:nvSpPr>
          <p:cNvPr id="4" name="Slide Number Placeholder 3"/>
          <p:cNvSpPr>
            <a:spLocks noGrp="1"/>
          </p:cNvSpPr>
          <p:nvPr>
            <p:ph type="sldNum" sz="quarter" idx="10"/>
          </p:nvPr>
        </p:nvSpPr>
        <p:spPr/>
        <p:txBody>
          <a:bodyPr/>
          <a:lstStyle/>
          <a:p>
            <a:fld id="{2836B008-1A7D-0F4F-ABE4-6B8E2FFE742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095613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https://blogs.forcepoint.com/security-labs/jaff-enters-ransomware-scene-locky-style</a:t>
            </a:r>
          </a:p>
          <a:p>
            <a:endParaRPr lang="en-GB" smtClean="0"/>
          </a:p>
          <a:p>
            <a:endParaRPr lang="en-GB"/>
          </a:p>
        </p:txBody>
      </p:sp>
      <p:sp>
        <p:nvSpPr>
          <p:cNvPr id="4" name="Slide Number Placeholder 3"/>
          <p:cNvSpPr>
            <a:spLocks noGrp="1"/>
          </p:cNvSpPr>
          <p:nvPr>
            <p:ph type="sldNum" sz="quarter" idx="10"/>
          </p:nvPr>
        </p:nvSpPr>
        <p:spPr/>
        <p:txBody>
          <a:bodyPr/>
          <a:lstStyle/>
          <a:p>
            <a:fld id="{2836B008-1A7D-0F4F-ABE4-6B8E2FFE7421}" type="slidenum">
              <a:rPr lang="en-US" smtClean="0"/>
              <a:pPr/>
              <a:t>8</a:t>
            </a:fld>
            <a:endParaRPr lang="en-US" dirty="0"/>
          </a:p>
        </p:txBody>
      </p:sp>
    </p:spTree>
    <p:extLst>
      <p:ext uri="{BB962C8B-B14F-4D97-AF65-F5344CB8AC3E}">
        <p14:creationId xmlns:p14="http://schemas.microsoft.com/office/powerpoint/2010/main" val="2591771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baseline="0" dirty="0" smtClean="0"/>
              <a:t>Ransomware/Malware and BCDR: Ransomware is one of the principal weapons used to attack financial institutions.</a:t>
            </a:r>
          </a:p>
          <a:p>
            <a:r>
              <a:rPr lang="en-GB" baseline="0" dirty="0" smtClean="0"/>
              <a:t>Discover the latest developments and key methods of </a:t>
            </a:r>
            <a:r>
              <a:rPr lang="en-GB" baseline="0" dirty="0" err="1" smtClean="0"/>
              <a:t>defense</a:t>
            </a:r>
            <a:r>
              <a:rPr lang="en-GB" baseline="0" dirty="0" smtClean="0"/>
              <a:t>.</a:t>
            </a:r>
          </a:p>
        </p:txBody>
      </p:sp>
      <p:sp>
        <p:nvSpPr>
          <p:cNvPr id="4" name="Slide Number Placeholder 3"/>
          <p:cNvSpPr>
            <a:spLocks noGrp="1"/>
          </p:cNvSpPr>
          <p:nvPr>
            <p:ph type="sldNum" sz="quarter" idx="10"/>
          </p:nvPr>
        </p:nvSpPr>
        <p:spPr/>
        <p:txBody>
          <a:bodyPr/>
          <a:lstStyle/>
          <a:p>
            <a:fld id="{2836B008-1A7D-0F4F-ABE4-6B8E2FFE7421}" type="slidenum">
              <a:rPr lang="en-US" smtClean="0"/>
              <a:pPr/>
              <a:t>9</a:t>
            </a:fld>
            <a:endParaRPr lang="en-US"/>
          </a:p>
        </p:txBody>
      </p:sp>
    </p:spTree>
    <p:extLst>
      <p:ext uri="{BB962C8B-B14F-4D97-AF65-F5344CB8AC3E}">
        <p14:creationId xmlns:p14="http://schemas.microsoft.com/office/powerpoint/2010/main" val="496860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https://blogs.forcepoint.com/security-labs/wannacry-ransomware-worm-targets-unpatched-systems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2836B008-1A7D-0F4F-ABE4-6B8E2FFE7421}" type="slidenum">
              <a:rPr lang="en-US" smtClean="0"/>
              <a:pPr/>
              <a:t>10</a:t>
            </a:fld>
            <a:endParaRPr lang="en-US" dirty="0"/>
          </a:p>
        </p:txBody>
      </p:sp>
    </p:spTree>
    <p:extLst>
      <p:ext uri="{BB962C8B-B14F-4D97-AF65-F5344CB8AC3E}">
        <p14:creationId xmlns:p14="http://schemas.microsoft.com/office/powerpoint/2010/main" val="26973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https://blogs.forcepoint.com/security-labs/wannacry-post-outbreak-analysis</a:t>
            </a:r>
          </a:p>
          <a:p>
            <a:endParaRPr lang="en-GB" dirty="0"/>
          </a:p>
        </p:txBody>
      </p:sp>
      <p:sp>
        <p:nvSpPr>
          <p:cNvPr id="4" name="Slide Number Placeholder 3"/>
          <p:cNvSpPr>
            <a:spLocks noGrp="1"/>
          </p:cNvSpPr>
          <p:nvPr>
            <p:ph type="sldNum" sz="quarter" idx="10"/>
          </p:nvPr>
        </p:nvSpPr>
        <p:spPr/>
        <p:txBody>
          <a:bodyPr/>
          <a:lstStyle/>
          <a:p>
            <a:fld id="{2836B008-1A7D-0F4F-ABE4-6B8E2FFE7421}" type="slidenum">
              <a:rPr lang="en-US" smtClean="0"/>
              <a:pPr/>
              <a:t>11</a:t>
            </a:fld>
            <a:endParaRPr lang="en-US" dirty="0"/>
          </a:p>
        </p:txBody>
      </p:sp>
    </p:spTree>
    <p:extLst>
      <p:ext uri="{BB962C8B-B14F-4D97-AF65-F5344CB8AC3E}">
        <p14:creationId xmlns:p14="http://schemas.microsoft.com/office/powerpoint/2010/main" val="31710415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P Section Page with Title">
    <p:spTree>
      <p:nvGrpSpPr>
        <p:cNvPr id="1" name=""/>
        <p:cNvGrpSpPr/>
        <p:nvPr/>
      </p:nvGrpSpPr>
      <p:grpSpPr>
        <a:xfrm>
          <a:off x="0" y="0"/>
          <a:ext cx="0" cy="0"/>
          <a:chOff x="0" y="0"/>
          <a:chExt cx="0" cy="0"/>
        </a:xfrm>
      </p:grpSpPr>
      <p:pic>
        <p:nvPicPr>
          <p:cNvPr id="9" name="Picture 8" descr="Forcepoint_PPT_Images3.pdf"/>
          <p:cNvPicPr>
            <a:picLocks noChangeAspect="1"/>
          </p:cNvPicPr>
          <p:nvPr userDrawn="1"/>
        </p:nvPicPr>
        <p:blipFill rotWithShape="1">
          <a:blip r:embed="rId2">
            <a:graysc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l="544" t="544" r="544" b="544"/>
          <a:stretch/>
        </p:blipFill>
        <p:spPr>
          <a:xfrm>
            <a:off x="0" y="-1"/>
            <a:ext cx="9162288" cy="5153791"/>
          </a:xfrm>
          <a:prstGeom prst="rect">
            <a:avLst/>
          </a:prstGeom>
        </p:spPr>
      </p:pic>
      <p:sp>
        <p:nvSpPr>
          <p:cNvPr id="11" name="TextBox 10"/>
          <p:cNvSpPr txBox="1"/>
          <p:nvPr userDrawn="1"/>
        </p:nvSpPr>
        <p:spPr>
          <a:xfrm>
            <a:off x="5375275" y="4784547"/>
            <a:ext cx="3429264" cy="297517"/>
          </a:xfrm>
          <a:prstGeom prst="rect">
            <a:avLst/>
          </a:prstGeom>
          <a:noFill/>
        </p:spPr>
        <p:txBody>
          <a:bodyPr wrap="square" lIns="0" tIns="0" rIns="0" bIns="0" rtlCol="0">
            <a:noAutofit/>
          </a:bodyPr>
          <a:lstStyle/>
          <a:p>
            <a:pPr algn="r" defTabSz="457200" eaLnBrk="1" fontAlgn="auto" hangingPunct="1">
              <a:spcBef>
                <a:spcPts val="0"/>
              </a:spcBef>
              <a:spcAft>
                <a:spcPts val="0"/>
              </a:spcAft>
            </a:pPr>
            <a:r>
              <a:rPr lang="en-GB" sz="600" dirty="0" smtClean="0">
                <a:solidFill>
                  <a:srgbClr val="FFFFFF"/>
                </a:solidFill>
                <a:latin typeface="Arial"/>
              </a:rPr>
              <a:t>Copyright © 2017 Forcepoint. All rights reserved.  </a:t>
            </a:r>
            <a:r>
              <a:rPr lang="en-US" sz="600" dirty="0" smtClean="0">
                <a:solidFill>
                  <a:srgbClr val="FFFFFF"/>
                </a:solidFill>
                <a:latin typeface="Arial"/>
              </a:rPr>
              <a:t>|  </a:t>
            </a:r>
            <a:fld id="{2066355A-084C-D24E-9AD2-7E4FC41EA627}" type="slidenum">
              <a:rPr lang="en-US" sz="600" smtClean="0">
                <a:solidFill>
                  <a:srgbClr val="FFFFFF"/>
                </a:solidFill>
                <a:latin typeface="Arial"/>
              </a:rPr>
              <a:pPr algn="r" defTabSz="457200" eaLnBrk="1" fontAlgn="auto" hangingPunct="1">
                <a:spcBef>
                  <a:spcPts val="0"/>
                </a:spcBef>
                <a:spcAft>
                  <a:spcPts val="0"/>
                </a:spcAft>
              </a:pPr>
              <a:t>‹#›</a:t>
            </a:fld>
            <a:endParaRPr lang="en-US" sz="600" dirty="0">
              <a:solidFill>
                <a:srgbClr val="FFFFFF"/>
              </a:solidFill>
              <a:latin typeface="Arial"/>
            </a:endParaRPr>
          </a:p>
        </p:txBody>
      </p:sp>
      <p:pic>
        <p:nvPicPr>
          <p:cNvPr id="12" name="Picture 11" descr="FP_1c_rev_horiz_PBR_rgb.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5768" y="4544568"/>
            <a:ext cx="1563624" cy="508724"/>
          </a:xfrm>
          <a:prstGeom prst="rect">
            <a:avLst/>
          </a:prstGeom>
        </p:spPr>
      </p:pic>
      <p:pic>
        <p:nvPicPr>
          <p:cNvPr id="19" name="Picture 18" descr="FP_1c_rev_horiz_PBR_rgb.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5768" y="4544568"/>
            <a:ext cx="1563624" cy="508724"/>
          </a:xfrm>
          <a:prstGeom prst="rect">
            <a:avLst/>
          </a:prstGeom>
        </p:spPr>
      </p:pic>
      <p:sp>
        <p:nvSpPr>
          <p:cNvPr id="16" name="Title 1"/>
          <p:cNvSpPr>
            <a:spLocks noGrp="1"/>
          </p:cNvSpPr>
          <p:nvPr>
            <p:ph type="ctrTitle" hasCustomPrompt="1"/>
          </p:nvPr>
        </p:nvSpPr>
        <p:spPr>
          <a:xfrm>
            <a:off x="346075" y="1493711"/>
            <a:ext cx="5029200" cy="904863"/>
          </a:xfrm>
          <a:prstGeom prst="rect">
            <a:avLst/>
          </a:prstGeom>
        </p:spPr>
        <p:txBody>
          <a:bodyPr wrap="square" lIns="0" tIns="0" rIns="0" bIns="0" anchor="b">
            <a:spAutoFit/>
          </a:bodyPr>
          <a:lstStyle>
            <a:lvl1pPr marL="0" marR="0" indent="0" algn="l" defTabSz="457200" rtl="0" eaLnBrk="1" fontAlgn="auto" latinLnBrk="0" hangingPunct="1">
              <a:lnSpc>
                <a:spcPct val="105000"/>
              </a:lnSpc>
              <a:spcBef>
                <a:spcPct val="0"/>
              </a:spcBef>
              <a:spcAft>
                <a:spcPts val="0"/>
              </a:spcAft>
              <a:buClrTx/>
              <a:buSzTx/>
              <a:buFontTx/>
              <a:buNone/>
              <a:tabLst/>
              <a:defRPr sz="2800" b="1">
                <a:solidFill>
                  <a:schemeClr val="bg1"/>
                </a:solidFill>
              </a:defRPr>
            </a:lvl1pPr>
          </a:lstStyle>
          <a:p>
            <a:pPr lvl="0"/>
            <a:r>
              <a:rPr lang="en-US" dirty="0" smtClean="0"/>
              <a:t>CLICK TO EDIT THIS SECTION TITLE</a:t>
            </a:r>
            <a:endParaRPr lang="en-US" dirty="0"/>
          </a:p>
        </p:txBody>
      </p:sp>
      <p:sp>
        <p:nvSpPr>
          <p:cNvPr id="10" name="Text Placeholder 2"/>
          <p:cNvSpPr>
            <a:spLocks noGrp="1"/>
          </p:cNvSpPr>
          <p:nvPr>
            <p:ph type="body" sz="quarter" idx="10"/>
          </p:nvPr>
        </p:nvSpPr>
        <p:spPr>
          <a:xfrm>
            <a:off x="262880" y="2499743"/>
            <a:ext cx="5029200" cy="1728192"/>
          </a:xfrm>
          <a:prstGeom prst="rect">
            <a:avLst/>
          </a:prstGeom>
        </p:spPr>
        <p:txBody>
          <a:bodyPr/>
          <a:lstStyle>
            <a:lvl1pPr marL="0" indent="0" defTabSz="288000">
              <a:spcBef>
                <a:spcPts val="0"/>
              </a:spcBef>
              <a:spcAft>
                <a:spcPts val="100"/>
              </a:spcAft>
              <a:buNone/>
              <a:tabLst>
                <a:tab pos="36000" algn="l"/>
              </a:tabLst>
              <a:defRPr sz="1800">
                <a:solidFill>
                  <a:schemeClr val="bg1"/>
                </a:solidFill>
              </a:defRPr>
            </a:lvl1pPr>
            <a:lvl2pPr marL="0" indent="180000" defTabSz="288000">
              <a:spcBef>
                <a:spcPts val="0"/>
              </a:spcBef>
              <a:spcAft>
                <a:spcPts val="100"/>
              </a:spcAft>
              <a:buClr>
                <a:schemeClr val="accent1"/>
              </a:buClr>
              <a:buFont typeface="Webdings" panose="05030102010509060703" pitchFamily="18" charset="2"/>
              <a:buChar char="4"/>
              <a:tabLst>
                <a:tab pos="0" algn="l"/>
              </a:tabLst>
              <a:defRPr sz="1400">
                <a:solidFill>
                  <a:schemeClr val="bg1"/>
                </a:solidFill>
              </a:defRPr>
            </a:lvl2pPr>
            <a:lvl3pPr marL="0" indent="180000" defTabSz="288000">
              <a:spcBef>
                <a:spcPts val="0"/>
              </a:spcBef>
              <a:spcAft>
                <a:spcPts val="100"/>
              </a:spcAft>
              <a:tabLst>
                <a:tab pos="36000" algn="l"/>
              </a:tabLst>
              <a:defRPr sz="1200">
                <a:solidFill>
                  <a:schemeClr val="tx2"/>
                </a:solidFill>
              </a:defRPr>
            </a:lvl3pPr>
            <a:lvl4pPr marL="360000" indent="180000" defTabSz="288000">
              <a:spcBef>
                <a:spcPts val="0"/>
              </a:spcBef>
              <a:spcAft>
                <a:spcPts val="100"/>
              </a:spcAft>
              <a:buClr>
                <a:schemeClr val="accent1"/>
              </a:buClr>
              <a:buFont typeface="Webdings" panose="05030102010509060703" pitchFamily="18" charset="2"/>
              <a:buChar char="4"/>
              <a:tabLst>
                <a:tab pos="36000" algn="l"/>
              </a:tabLst>
              <a:defRPr sz="1200">
                <a:solidFill>
                  <a:schemeClr val="bg1"/>
                </a:solidFill>
              </a:defRPr>
            </a:lvl4pPr>
            <a:lvl5pPr marL="180000" indent="180000" defTabSz="288000">
              <a:spcBef>
                <a:spcPts val="0"/>
              </a:spcBef>
              <a:spcAft>
                <a:spcPts val="100"/>
              </a:spcAft>
              <a:buClr>
                <a:schemeClr val="accent1"/>
              </a:buClr>
              <a:buFont typeface="Webdings" panose="05030102010509060703" pitchFamily="18" charset="2"/>
              <a:buChar char="4"/>
              <a:tabLst>
                <a:tab pos="36000" algn="l"/>
              </a:tabLst>
              <a:defRPr sz="1200">
                <a:solidFill>
                  <a:schemeClr val="bg1"/>
                </a:solidFill>
              </a:defRPr>
            </a:lvl5pPr>
            <a:lvl6pPr marL="540000" indent="252000">
              <a:spcBef>
                <a:spcPts val="0"/>
              </a:spcBef>
              <a:spcAft>
                <a:spcPts val="100"/>
              </a:spcAft>
              <a:buClr>
                <a:schemeClr val="accent1"/>
              </a:buClr>
              <a:buFont typeface="Webdings" panose="05030102010509060703" pitchFamily="18" charset="2"/>
              <a:buChar char="4"/>
              <a:defRPr sz="1200">
                <a:solidFill>
                  <a:schemeClr val="bg1"/>
                </a:solidFill>
              </a:defRPr>
            </a:lvl6pPr>
          </a:lstStyle>
          <a:p>
            <a:pPr lvl="0"/>
            <a:r>
              <a:rPr lang="en-US" dirty="0" smtClean="0"/>
              <a:t>Click to edit Master text styles</a:t>
            </a:r>
          </a:p>
          <a:p>
            <a:pPr lvl="1"/>
            <a:r>
              <a:rPr lang="en-US" dirty="0" smtClean="0"/>
              <a:t>Second level</a:t>
            </a:r>
          </a:p>
          <a:p>
            <a:pPr lvl="4"/>
            <a:r>
              <a:rPr lang="en-US" dirty="0" smtClean="0"/>
              <a:t>Third level</a:t>
            </a:r>
          </a:p>
          <a:p>
            <a:pPr lvl="3"/>
            <a:r>
              <a:rPr lang="en-US" dirty="0" smtClean="0"/>
              <a:t>Fourth level</a:t>
            </a:r>
          </a:p>
          <a:p>
            <a:pPr lvl="5"/>
            <a:r>
              <a:rPr lang="en-US" dirty="0" smtClean="0"/>
              <a:t>Fifth level</a:t>
            </a:r>
            <a:endParaRPr lang="en-GB" dirty="0"/>
          </a:p>
        </p:txBody>
      </p:sp>
    </p:spTree>
    <p:extLst>
      <p:ext uri="{BB962C8B-B14F-4D97-AF65-F5344CB8AC3E}">
        <p14:creationId xmlns:p14="http://schemas.microsoft.com/office/powerpoint/2010/main" val="5393749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P Text 2 Column Black">
    <p:spTree>
      <p:nvGrpSpPr>
        <p:cNvPr id="1" name=""/>
        <p:cNvGrpSpPr/>
        <p:nvPr/>
      </p:nvGrpSpPr>
      <p:grpSpPr>
        <a:xfrm>
          <a:off x="0" y="0"/>
          <a:ext cx="0" cy="0"/>
          <a:chOff x="0" y="0"/>
          <a:chExt cx="0" cy="0"/>
        </a:xfrm>
      </p:grpSpPr>
      <p:sp>
        <p:nvSpPr>
          <p:cNvPr id="6" name="Title 7"/>
          <p:cNvSpPr>
            <a:spLocks noGrp="1"/>
          </p:cNvSpPr>
          <p:nvPr>
            <p:ph type="title" hasCustomPrompt="1"/>
          </p:nvPr>
        </p:nvSpPr>
        <p:spPr>
          <a:xfrm>
            <a:off x="347471" y="182881"/>
            <a:ext cx="8458200" cy="331470"/>
          </a:xfrm>
          <a:prstGeom prst="rect">
            <a:avLst/>
          </a:prstGeom>
        </p:spPr>
        <p:txBody>
          <a:bodyPr vert="horz" wrap="none" lIns="0" tIns="0" rIns="0" bIns="0">
            <a:noAutofit/>
          </a:bodyPr>
          <a:lstStyle>
            <a:lvl1pPr algn="l">
              <a:defRPr sz="2000" b="1" cap="all" baseline="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sz="half" idx="1"/>
          </p:nvPr>
        </p:nvSpPr>
        <p:spPr>
          <a:xfrm>
            <a:off x="262270" y="742950"/>
            <a:ext cx="4157330" cy="3429000"/>
          </a:xfrm>
          <a:prstGeom prst="rect">
            <a:avLst/>
          </a:prstGeom>
        </p:spPr>
        <p:txBody>
          <a:bodyPr/>
          <a:lstStyle>
            <a:lvl1pPr marL="0" indent="0">
              <a:spcBef>
                <a:spcPts val="300"/>
              </a:spcBef>
              <a:buNone/>
              <a:defRPr sz="1600">
                <a:solidFill>
                  <a:schemeClr val="bg1"/>
                </a:solidFill>
              </a:defRPr>
            </a:lvl1pPr>
            <a:lvl2pPr marL="457200" indent="-228600">
              <a:spcBef>
                <a:spcPts val="300"/>
              </a:spcBef>
              <a:buClr>
                <a:schemeClr val="accent1"/>
              </a:buClr>
              <a:buSzPct val="90000"/>
              <a:buFont typeface="Webdings" panose="05030102010509060703" pitchFamily="18" charset="2"/>
              <a:buChar char=""/>
              <a:defRPr sz="1400">
                <a:solidFill>
                  <a:schemeClr val="bg1"/>
                </a:solidFill>
              </a:defRPr>
            </a:lvl2pPr>
            <a:lvl3pPr marL="685800" indent="-228600">
              <a:spcBef>
                <a:spcPts val="300"/>
              </a:spcBef>
              <a:buClr>
                <a:schemeClr val="accent1"/>
              </a:buClr>
              <a:buSzPct val="90000"/>
              <a:buFont typeface="Webdings" panose="05030102010509060703" pitchFamily="18" charset="2"/>
              <a:buChar char="4"/>
              <a:defRPr sz="1200">
                <a:solidFill>
                  <a:schemeClr val="bg1"/>
                </a:solidFill>
              </a:defRPr>
            </a:lvl3pPr>
            <a:lvl4pPr marL="914400" indent="-228600">
              <a:spcBef>
                <a:spcPts val="300"/>
              </a:spcBef>
              <a:buClr>
                <a:schemeClr val="accent1"/>
              </a:buClr>
              <a:buSzPct val="90000"/>
              <a:buFont typeface="Webdings" panose="05030102010509060703" pitchFamily="18" charset="2"/>
              <a:buChar char="4"/>
              <a:defRPr sz="1200">
                <a:solidFill>
                  <a:schemeClr val="bg1"/>
                </a:solidFill>
              </a:defRPr>
            </a:lvl4pPr>
            <a:lvl5pPr marL="1828800" indent="0">
              <a:buNone/>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Content Placeholder 2"/>
          <p:cNvSpPr>
            <a:spLocks noGrp="1"/>
          </p:cNvSpPr>
          <p:nvPr>
            <p:ph sz="half" idx="10"/>
          </p:nvPr>
        </p:nvSpPr>
        <p:spPr>
          <a:xfrm>
            <a:off x="4648200" y="742950"/>
            <a:ext cx="4157330" cy="3429000"/>
          </a:xfrm>
          <a:prstGeom prst="rect">
            <a:avLst/>
          </a:prstGeom>
        </p:spPr>
        <p:txBody>
          <a:bodyPr/>
          <a:lstStyle>
            <a:lvl1pPr marL="0" indent="0">
              <a:spcBef>
                <a:spcPts val="300"/>
              </a:spcBef>
              <a:buNone/>
              <a:defRPr sz="1600">
                <a:solidFill>
                  <a:schemeClr val="bg1"/>
                </a:solidFill>
              </a:defRPr>
            </a:lvl1pPr>
            <a:lvl2pPr marL="457200" indent="-228600">
              <a:spcBef>
                <a:spcPts val="300"/>
              </a:spcBef>
              <a:buClr>
                <a:schemeClr val="accent1"/>
              </a:buClr>
              <a:buSzPct val="90000"/>
              <a:buFont typeface="Webdings" panose="05030102010509060703" pitchFamily="18" charset="2"/>
              <a:buChar char=""/>
              <a:defRPr sz="1400">
                <a:solidFill>
                  <a:schemeClr val="bg1"/>
                </a:solidFill>
              </a:defRPr>
            </a:lvl2pPr>
            <a:lvl3pPr marL="685800" indent="-228600">
              <a:spcBef>
                <a:spcPts val="300"/>
              </a:spcBef>
              <a:buClr>
                <a:schemeClr val="accent1"/>
              </a:buClr>
              <a:buSzPct val="90000"/>
              <a:buFont typeface="Webdings" panose="05030102010509060703" pitchFamily="18" charset="2"/>
              <a:buChar char="4"/>
              <a:defRPr sz="1200">
                <a:solidFill>
                  <a:schemeClr val="bg1"/>
                </a:solidFill>
              </a:defRPr>
            </a:lvl3pPr>
            <a:lvl4pPr marL="914400" indent="-228600">
              <a:spcBef>
                <a:spcPts val="300"/>
              </a:spcBef>
              <a:buClr>
                <a:schemeClr val="accent1"/>
              </a:buClr>
              <a:buSzPct val="90000"/>
              <a:buFont typeface="Webdings" panose="05030102010509060703" pitchFamily="18" charset="2"/>
              <a:buChar char="4"/>
              <a:defRPr sz="1200">
                <a:solidFill>
                  <a:schemeClr val="bg1"/>
                </a:solidFill>
              </a:defRPr>
            </a:lvl4pPr>
            <a:lvl5pPr marL="1828800" indent="0">
              <a:buNone/>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1327645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P Text 4 Quadrant Black">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47471" y="182881"/>
            <a:ext cx="8458200" cy="331470"/>
          </a:xfrm>
          <a:prstGeom prst="rect">
            <a:avLst/>
          </a:prstGeom>
        </p:spPr>
        <p:txBody>
          <a:bodyPr vert="horz" wrap="none" lIns="0" tIns="0" rIns="0" bIns="0">
            <a:noAutofit/>
          </a:bodyPr>
          <a:lstStyle>
            <a:lvl1pPr algn="l">
              <a:defRPr sz="2000" b="1" cap="all" baseline="0">
                <a:solidFill>
                  <a:schemeClr val="bg1"/>
                </a:solidFill>
              </a:defRPr>
            </a:lvl1pPr>
          </a:lstStyle>
          <a:p>
            <a:r>
              <a:rPr lang="en-US" dirty="0" smtClean="0"/>
              <a:t>CLICK TO EDIT MASTER TITLE STYLE</a:t>
            </a:r>
            <a:endParaRPr lang="en-US" dirty="0"/>
          </a:p>
        </p:txBody>
      </p:sp>
      <p:sp>
        <p:nvSpPr>
          <p:cNvPr id="9" name="Content Placeholder 2"/>
          <p:cNvSpPr>
            <a:spLocks noGrp="1"/>
          </p:cNvSpPr>
          <p:nvPr>
            <p:ph sz="half" idx="1"/>
          </p:nvPr>
        </p:nvSpPr>
        <p:spPr>
          <a:xfrm>
            <a:off x="262270" y="742950"/>
            <a:ext cx="4157330" cy="1752600"/>
          </a:xfrm>
          <a:prstGeom prst="rect">
            <a:avLst/>
          </a:prstGeom>
        </p:spPr>
        <p:txBody>
          <a:bodyPr/>
          <a:lstStyle>
            <a:lvl1pPr marL="0" indent="0">
              <a:spcBef>
                <a:spcPts val="300"/>
              </a:spcBef>
              <a:buNone/>
              <a:defRPr sz="1600">
                <a:solidFill>
                  <a:schemeClr val="bg1"/>
                </a:solidFill>
              </a:defRPr>
            </a:lvl1pPr>
            <a:lvl2pPr marL="457200" indent="-228600">
              <a:spcBef>
                <a:spcPts val="300"/>
              </a:spcBef>
              <a:buClr>
                <a:schemeClr val="accent1"/>
              </a:buClr>
              <a:buSzPct val="90000"/>
              <a:buFont typeface="Webdings" panose="05030102010509060703" pitchFamily="18" charset="2"/>
              <a:buChar char="4"/>
              <a:defRPr sz="1400">
                <a:solidFill>
                  <a:schemeClr val="bg1"/>
                </a:solidFill>
              </a:defRPr>
            </a:lvl2pPr>
            <a:lvl3pPr marL="685800" indent="-228600">
              <a:spcBef>
                <a:spcPts val="300"/>
              </a:spcBef>
              <a:buClr>
                <a:schemeClr val="accent1"/>
              </a:buClr>
              <a:buSzPct val="90000"/>
              <a:buFont typeface="Webdings" panose="05030102010509060703" pitchFamily="18" charset="2"/>
              <a:buChar char="4"/>
              <a:defRPr sz="1200">
                <a:solidFill>
                  <a:schemeClr val="bg1"/>
                </a:solidFill>
              </a:defRPr>
            </a:lvl3pPr>
            <a:lvl4pPr marL="914400" indent="-228600">
              <a:spcBef>
                <a:spcPts val="300"/>
              </a:spcBef>
              <a:buClr>
                <a:schemeClr val="accent1"/>
              </a:buClr>
              <a:buSzPct val="90000"/>
              <a:buFont typeface="Webdings" panose="05030102010509060703" pitchFamily="18" charset="2"/>
              <a:buChar char="4"/>
              <a:defRPr sz="1200">
                <a:solidFill>
                  <a:schemeClr val="bg1"/>
                </a:solidFill>
              </a:defRPr>
            </a:lvl4pPr>
            <a:lvl5pPr marL="1828800" indent="0">
              <a:buNone/>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Content Placeholder 2"/>
          <p:cNvSpPr>
            <a:spLocks noGrp="1"/>
          </p:cNvSpPr>
          <p:nvPr>
            <p:ph sz="half" idx="13"/>
          </p:nvPr>
        </p:nvSpPr>
        <p:spPr>
          <a:xfrm>
            <a:off x="262270" y="2571750"/>
            <a:ext cx="4157330" cy="1752600"/>
          </a:xfrm>
          <a:prstGeom prst="rect">
            <a:avLst/>
          </a:prstGeom>
        </p:spPr>
        <p:txBody>
          <a:bodyPr/>
          <a:lstStyle>
            <a:lvl1pPr marL="0" indent="0">
              <a:spcBef>
                <a:spcPts val="300"/>
              </a:spcBef>
              <a:buNone/>
              <a:defRPr sz="1600">
                <a:solidFill>
                  <a:schemeClr val="bg1"/>
                </a:solidFill>
              </a:defRPr>
            </a:lvl1pPr>
            <a:lvl2pPr marL="457200" indent="-228600">
              <a:spcBef>
                <a:spcPts val="300"/>
              </a:spcBef>
              <a:buClr>
                <a:schemeClr val="accent1"/>
              </a:buClr>
              <a:buSzPct val="90000"/>
              <a:buFont typeface="Webdings" panose="05030102010509060703" pitchFamily="18" charset="2"/>
              <a:buChar char="4"/>
              <a:defRPr sz="1400">
                <a:solidFill>
                  <a:schemeClr val="bg1"/>
                </a:solidFill>
              </a:defRPr>
            </a:lvl2pPr>
            <a:lvl3pPr marL="685800" indent="-228600">
              <a:spcBef>
                <a:spcPts val="300"/>
              </a:spcBef>
              <a:buClr>
                <a:schemeClr val="accent1"/>
              </a:buClr>
              <a:buSzPct val="90000"/>
              <a:buFont typeface="Webdings" panose="05030102010509060703" pitchFamily="18" charset="2"/>
              <a:buChar char="4"/>
              <a:defRPr sz="1200">
                <a:solidFill>
                  <a:schemeClr val="bg1"/>
                </a:solidFill>
              </a:defRPr>
            </a:lvl3pPr>
            <a:lvl4pPr marL="914400" indent="-228600">
              <a:spcBef>
                <a:spcPts val="300"/>
              </a:spcBef>
              <a:buClr>
                <a:schemeClr val="accent1"/>
              </a:buClr>
              <a:buSzPct val="90000"/>
              <a:buFont typeface="Webdings" panose="05030102010509060703" pitchFamily="18" charset="2"/>
              <a:buChar char="4"/>
              <a:defRPr sz="1200">
                <a:solidFill>
                  <a:schemeClr val="bg1"/>
                </a:solidFill>
              </a:defRPr>
            </a:lvl4pPr>
            <a:lvl5pPr marL="1828800" indent="0">
              <a:buNone/>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Content Placeholder 2"/>
          <p:cNvSpPr>
            <a:spLocks noGrp="1"/>
          </p:cNvSpPr>
          <p:nvPr>
            <p:ph sz="half" idx="14"/>
          </p:nvPr>
        </p:nvSpPr>
        <p:spPr>
          <a:xfrm>
            <a:off x="4648200" y="742950"/>
            <a:ext cx="4114800" cy="1752600"/>
          </a:xfrm>
          <a:prstGeom prst="rect">
            <a:avLst/>
          </a:prstGeom>
        </p:spPr>
        <p:txBody>
          <a:bodyPr/>
          <a:lstStyle>
            <a:lvl1pPr marL="0" indent="0">
              <a:spcBef>
                <a:spcPts val="300"/>
              </a:spcBef>
              <a:buNone/>
              <a:defRPr sz="1600">
                <a:solidFill>
                  <a:schemeClr val="bg1"/>
                </a:solidFill>
              </a:defRPr>
            </a:lvl1pPr>
            <a:lvl2pPr marL="457200" indent="-228600">
              <a:spcBef>
                <a:spcPts val="300"/>
              </a:spcBef>
              <a:buClr>
                <a:schemeClr val="accent1"/>
              </a:buClr>
              <a:buSzPct val="90000"/>
              <a:buFont typeface="Webdings" panose="05030102010509060703" pitchFamily="18" charset="2"/>
              <a:buChar char="4"/>
              <a:defRPr sz="1400">
                <a:solidFill>
                  <a:schemeClr val="bg1"/>
                </a:solidFill>
              </a:defRPr>
            </a:lvl2pPr>
            <a:lvl3pPr marL="685800" indent="-228600">
              <a:spcBef>
                <a:spcPts val="300"/>
              </a:spcBef>
              <a:buClr>
                <a:schemeClr val="accent1"/>
              </a:buClr>
              <a:buSzPct val="90000"/>
              <a:buFont typeface="Webdings" panose="05030102010509060703" pitchFamily="18" charset="2"/>
              <a:buChar char="4"/>
              <a:defRPr sz="1200">
                <a:solidFill>
                  <a:schemeClr val="bg1"/>
                </a:solidFill>
              </a:defRPr>
            </a:lvl3pPr>
            <a:lvl4pPr marL="914400" indent="-228600">
              <a:spcBef>
                <a:spcPts val="300"/>
              </a:spcBef>
              <a:buClr>
                <a:schemeClr val="accent1"/>
              </a:buClr>
              <a:buSzPct val="90000"/>
              <a:buFont typeface="Webdings" panose="05030102010509060703" pitchFamily="18" charset="2"/>
              <a:buChar char="4"/>
              <a:defRPr sz="1200">
                <a:solidFill>
                  <a:schemeClr val="bg1"/>
                </a:solidFill>
              </a:defRPr>
            </a:lvl4pPr>
            <a:lvl5pPr marL="1828800" indent="0">
              <a:buNone/>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Content Placeholder 2"/>
          <p:cNvSpPr>
            <a:spLocks noGrp="1"/>
          </p:cNvSpPr>
          <p:nvPr>
            <p:ph sz="half" idx="15"/>
          </p:nvPr>
        </p:nvSpPr>
        <p:spPr>
          <a:xfrm>
            <a:off x="4648200" y="2571750"/>
            <a:ext cx="4114800" cy="1752600"/>
          </a:xfrm>
          <a:prstGeom prst="rect">
            <a:avLst/>
          </a:prstGeom>
        </p:spPr>
        <p:txBody>
          <a:bodyPr/>
          <a:lstStyle>
            <a:lvl1pPr marL="0" indent="0">
              <a:spcBef>
                <a:spcPts val="300"/>
              </a:spcBef>
              <a:buNone/>
              <a:defRPr sz="1600">
                <a:solidFill>
                  <a:schemeClr val="bg1"/>
                </a:solidFill>
              </a:defRPr>
            </a:lvl1pPr>
            <a:lvl2pPr marL="457200" indent="-228600">
              <a:spcBef>
                <a:spcPts val="300"/>
              </a:spcBef>
              <a:buClr>
                <a:schemeClr val="accent1"/>
              </a:buClr>
              <a:buSzPct val="90000"/>
              <a:buFont typeface="Webdings" panose="05030102010509060703" pitchFamily="18" charset="2"/>
              <a:buChar char="4"/>
              <a:defRPr sz="1400">
                <a:solidFill>
                  <a:schemeClr val="bg1"/>
                </a:solidFill>
              </a:defRPr>
            </a:lvl2pPr>
            <a:lvl3pPr marL="685800" indent="-228600">
              <a:spcBef>
                <a:spcPts val="300"/>
              </a:spcBef>
              <a:buClr>
                <a:schemeClr val="accent1"/>
              </a:buClr>
              <a:buSzPct val="90000"/>
              <a:buFont typeface="Webdings" panose="05030102010509060703" pitchFamily="18" charset="2"/>
              <a:buChar char="4"/>
              <a:defRPr sz="1200">
                <a:solidFill>
                  <a:schemeClr val="bg1"/>
                </a:solidFill>
              </a:defRPr>
            </a:lvl3pPr>
            <a:lvl4pPr marL="914400" indent="-228600">
              <a:spcBef>
                <a:spcPts val="300"/>
              </a:spcBef>
              <a:buClr>
                <a:schemeClr val="accent1"/>
              </a:buClr>
              <a:buSzPct val="90000"/>
              <a:buFont typeface="Webdings" panose="05030102010509060703" pitchFamily="18" charset="2"/>
              <a:buChar char="4"/>
              <a:defRPr sz="1200">
                <a:solidFill>
                  <a:schemeClr val="bg1"/>
                </a:solidFill>
              </a:defRPr>
            </a:lvl4pPr>
            <a:lvl5pPr marL="1828800" indent="0">
              <a:buNone/>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971044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P Text and Chart/Image">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1"/>
            <a:ext cx="8458200" cy="331470"/>
          </a:xfrm>
          <a:prstGeom prst="rect">
            <a:avLst/>
          </a:prstGeom>
        </p:spPr>
        <p:txBody>
          <a:bodyPr vert="horz" wrap="none" lIns="0" tIns="0" rIns="0" bIns="0">
            <a:noAutofit/>
          </a:bodyPr>
          <a:lstStyle>
            <a:lvl1pPr algn="l">
              <a:defRPr sz="2000" b="1" cap="all" baseline="0">
                <a:solidFill>
                  <a:schemeClr val="bg1"/>
                </a:solidFill>
              </a:defRPr>
            </a:lvl1pPr>
          </a:lstStyle>
          <a:p>
            <a:r>
              <a:rPr lang="en-US" dirty="0" smtClean="0"/>
              <a:t>CLICK TO EDIT MASTER TITLE STYLE</a:t>
            </a:r>
            <a:endParaRPr lang="en-US" dirty="0"/>
          </a:p>
        </p:txBody>
      </p:sp>
      <p:sp>
        <p:nvSpPr>
          <p:cNvPr id="5" name="Content Placeholder 2"/>
          <p:cNvSpPr>
            <a:spLocks noGrp="1"/>
          </p:cNvSpPr>
          <p:nvPr>
            <p:ph sz="half" idx="11"/>
          </p:nvPr>
        </p:nvSpPr>
        <p:spPr>
          <a:xfrm>
            <a:off x="255182" y="742950"/>
            <a:ext cx="2945218" cy="3429000"/>
          </a:xfrm>
          <a:prstGeom prst="rect">
            <a:avLst/>
          </a:prstGeom>
        </p:spPr>
        <p:txBody>
          <a:bodyPr/>
          <a:lstStyle>
            <a:lvl1pPr marL="0" indent="0">
              <a:spcBef>
                <a:spcPts val="300"/>
              </a:spcBef>
              <a:buNone/>
              <a:defRPr sz="1600">
                <a:solidFill>
                  <a:schemeClr val="bg1"/>
                </a:solidFill>
              </a:defRPr>
            </a:lvl1pPr>
            <a:lvl2pPr marL="457200" indent="-228600">
              <a:spcBef>
                <a:spcPts val="300"/>
              </a:spcBef>
              <a:buClr>
                <a:schemeClr val="accent1"/>
              </a:buClr>
              <a:buSzPct val="90000"/>
              <a:buFont typeface="Webdings" panose="05030102010509060703" pitchFamily="18" charset="2"/>
              <a:buChar char="4"/>
              <a:defRPr sz="1400">
                <a:solidFill>
                  <a:schemeClr val="bg1"/>
                </a:solidFill>
              </a:defRPr>
            </a:lvl2pPr>
            <a:lvl3pPr marL="685800" indent="-228600">
              <a:spcBef>
                <a:spcPts val="300"/>
              </a:spcBef>
              <a:buClr>
                <a:schemeClr val="accent1"/>
              </a:buClr>
              <a:buSzPct val="90000"/>
              <a:buFont typeface="Webdings" panose="05030102010509060703" pitchFamily="18" charset="2"/>
              <a:buChar char="4"/>
              <a:defRPr sz="1200">
                <a:solidFill>
                  <a:schemeClr val="bg1"/>
                </a:solidFill>
              </a:defRPr>
            </a:lvl3pPr>
            <a:lvl4pPr marL="914400" indent="-228600">
              <a:spcBef>
                <a:spcPts val="300"/>
              </a:spcBef>
              <a:buClr>
                <a:schemeClr val="accent1"/>
              </a:buClr>
              <a:buSzPct val="90000"/>
              <a:buFont typeface="Webdings" panose="05030102010509060703" pitchFamily="18" charset="2"/>
              <a:buChar char="4"/>
              <a:defRPr sz="1200">
                <a:solidFill>
                  <a:schemeClr val="bg1"/>
                </a:solidFill>
              </a:defRPr>
            </a:lvl4pPr>
            <a:lvl5pPr marL="1828800" indent="0">
              <a:buNone/>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Content Placeholder 2"/>
          <p:cNvSpPr>
            <a:spLocks noGrp="1"/>
          </p:cNvSpPr>
          <p:nvPr>
            <p:ph sz="half" idx="13"/>
          </p:nvPr>
        </p:nvSpPr>
        <p:spPr>
          <a:xfrm>
            <a:off x="3429000" y="742950"/>
            <a:ext cx="5410200" cy="3429000"/>
          </a:xfrm>
          <a:prstGeom prst="rect">
            <a:avLst/>
          </a:prstGeom>
        </p:spPr>
        <p:txBody>
          <a:bodyPr/>
          <a:lstStyle>
            <a:lvl1pPr marL="0" indent="0">
              <a:spcBef>
                <a:spcPts val="300"/>
              </a:spcBef>
              <a:buNone/>
              <a:defRPr sz="1600">
                <a:solidFill>
                  <a:schemeClr val="bg1"/>
                </a:solidFill>
              </a:defRPr>
            </a:lvl1pPr>
            <a:lvl2pPr marL="457200" indent="-228600">
              <a:spcBef>
                <a:spcPts val="300"/>
              </a:spcBef>
              <a:buClr>
                <a:schemeClr val="accent1"/>
              </a:buClr>
              <a:buSzPct val="90000"/>
              <a:buFont typeface="Webdings" panose="05030102010509060703" pitchFamily="18" charset="2"/>
              <a:buChar char="4"/>
              <a:defRPr sz="1400">
                <a:solidFill>
                  <a:schemeClr val="bg1"/>
                </a:solidFill>
              </a:defRPr>
            </a:lvl2pPr>
            <a:lvl3pPr marL="685800" indent="-228600">
              <a:spcBef>
                <a:spcPts val="300"/>
              </a:spcBef>
              <a:buClr>
                <a:schemeClr val="accent1"/>
              </a:buClr>
              <a:buSzPct val="90000"/>
              <a:buFont typeface="Webdings" panose="05030102010509060703" pitchFamily="18" charset="2"/>
              <a:buChar char="4"/>
              <a:defRPr sz="1200">
                <a:solidFill>
                  <a:schemeClr val="bg1"/>
                </a:solidFill>
              </a:defRPr>
            </a:lvl3pPr>
            <a:lvl4pPr marL="914400" indent="-228600">
              <a:spcBef>
                <a:spcPts val="300"/>
              </a:spcBef>
              <a:buClr>
                <a:schemeClr val="accent1"/>
              </a:buClr>
              <a:buSzPct val="90000"/>
              <a:buFont typeface="Webdings" panose="05030102010509060703" pitchFamily="18" charset="2"/>
              <a:buChar char="4"/>
              <a:defRPr sz="1200">
                <a:solidFill>
                  <a:schemeClr val="bg1"/>
                </a:solidFill>
              </a:defRPr>
            </a:lvl4pPr>
            <a:lvl5pPr marL="1828800" indent="0">
              <a:buNone/>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7771236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P Text and Image 1">
    <p:spTree>
      <p:nvGrpSpPr>
        <p:cNvPr id="1" name=""/>
        <p:cNvGrpSpPr/>
        <p:nvPr/>
      </p:nvGrpSpPr>
      <p:grpSpPr>
        <a:xfrm>
          <a:off x="0" y="0"/>
          <a:ext cx="0" cy="0"/>
          <a:chOff x="0" y="0"/>
          <a:chExt cx="0" cy="0"/>
        </a:xfrm>
      </p:grpSpPr>
      <p:sp>
        <p:nvSpPr>
          <p:cNvPr id="5" name="Picture Placeholder 10"/>
          <p:cNvSpPr>
            <a:spLocks noGrp="1"/>
          </p:cNvSpPr>
          <p:nvPr>
            <p:ph type="pic" sz="quarter" idx="10"/>
          </p:nvPr>
        </p:nvSpPr>
        <p:spPr>
          <a:xfrm>
            <a:off x="5006975" y="347471"/>
            <a:ext cx="4137025" cy="3748279"/>
          </a:xfrm>
          <a:prstGeom prst="rect">
            <a:avLst/>
          </a:prstGeom>
          <a:ln>
            <a:noFill/>
          </a:ln>
        </p:spPr>
        <p:txBody>
          <a:bodyPr vert="horz" anchor="ctr" anchorCtr="0"/>
          <a:lstStyle>
            <a:lvl1pPr marL="0" indent="0" algn="ctr">
              <a:buNone/>
              <a:defRPr sz="2400">
                <a:solidFill>
                  <a:schemeClr val="bg1"/>
                </a:solidFill>
              </a:defRPr>
            </a:lvl1pPr>
          </a:lstStyle>
          <a:p>
            <a:endParaRPr lang="en-US" dirty="0"/>
          </a:p>
        </p:txBody>
      </p:sp>
      <p:sp>
        <p:nvSpPr>
          <p:cNvPr id="9" name="Text Placeholder 2"/>
          <p:cNvSpPr>
            <a:spLocks noGrp="1"/>
          </p:cNvSpPr>
          <p:nvPr>
            <p:ph type="body" idx="12"/>
          </p:nvPr>
        </p:nvSpPr>
        <p:spPr>
          <a:xfrm>
            <a:off x="346075" y="3295245"/>
            <a:ext cx="4215384" cy="320040"/>
          </a:xfrm>
          <a:prstGeom prst="rect">
            <a:avLst/>
          </a:prstGeom>
        </p:spPr>
        <p:txBody>
          <a:bodyPr lIns="0" tIns="0" bIns="0" anchor="t" anchorCtr="0"/>
          <a:lstStyle>
            <a:lvl1pPr marL="0" indent="0">
              <a:buNone/>
              <a:defRPr sz="1600" b="1">
                <a:ln>
                  <a:noFill/>
                </a:ln>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Text Placeholder 2"/>
          <p:cNvSpPr>
            <a:spLocks noGrp="1"/>
          </p:cNvSpPr>
          <p:nvPr>
            <p:ph type="body" idx="13"/>
          </p:nvPr>
        </p:nvSpPr>
        <p:spPr>
          <a:xfrm>
            <a:off x="346075" y="3637808"/>
            <a:ext cx="4215384" cy="457200"/>
          </a:xfrm>
          <a:prstGeom prst="rect">
            <a:avLst/>
          </a:prstGeom>
        </p:spPr>
        <p:txBody>
          <a:bodyPr lIns="0" tIns="0" rIns="0" bIns="0" anchor="t" anchorCtr="0"/>
          <a:lstStyle>
            <a:lvl1pPr marL="0" indent="0">
              <a:buNone/>
              <a:defRPr sz="1200" b="0">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23" name="Straight Connector 22"/>
          <p:cNvCxnSpPr/>
          <p:nvPr userDrawn="1"/>
        </p:nvCxnSpPr>
        <p:spPr bwMode="auto">
          <a:xfrm>
            <a:off x="343122" y="1222686"/>
            <a:ext cx="4219979" cy="0"/>
          </a:xfrm>
          <a:prstGeom prst="line">
            <a:avLst/>
          </a:prstGeom>
          <a:noFill/>
          <a:ln w="19050" cap="flat" cmpd="sng" algn="ctr">
            <a:solidFill>
              <a:schemeClr val="bg2"/>
            </a:solidFill>
            <a:prstDash val="solid"/>
            <a:round/>
            <a:headEnd type="none" w="med" len="med"/>
            <a:tailEnd type="none" w="med" len="med"/>
          </a:ln>
          <a:effectLst/>
        </p:spPr>
      </p:cxnSp>
      <p:sp>
        <p:nvSpPr>
          <p:cNvPr id="25" name="Text Placeholder 2"/>
          <p:cNvSpPr>
            <a:spLocks noGrp="1"/>
          </p:cNvSpPr>
          <p:nvPr>
            <p:ph type="body" idx="14"/>
          </p:nvPr>
        </p:nvSpPr>
        <p:spPr>
          <a:xfrm>
            <a:off x="346075" y="2313544"/>
            <a:ext cx="4215384" cy="320040"/>
          </a:xfrm>
          <a:prstGeom prst="rect">
            <a:avLst/>
          </a:prstGeom>
        </p:spPr>
        <p:txBody>
          <a:bodyPr lIns="0" tIns="0" rIns="0" bIns="0" anchor="t" anchorCtr="0"/>
          <a:lstStyle>
            <a:lvl1pPr marL="0" indent="0">
              <a:buNone/>
              <a:defRPr sz="1600" b="1">
                <a:ln>
                  <a:noFill/>
                </a:ln>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6" name="Text Placeholder 2"/>
          <p:cNvSpPr>
            <a:spLocks noGrp="1"/>
          </p:cNvSpPr>
          <p:nvPr>
            <p:ph type="body" idx="15"/>
          </p:nvPr>
        </p:nvSpPr>
        <p:spPr>
          <a:xfrm>
            <a:off x="346075" y="2656107"/>
            <a:ext cx="4215384" cy="457200"/>
          </a:xfrm>
          <a:prstGeom prst="rect">
            <a:avLst/>
          </a:prstGeom>
        </p:spPr>
        <p:txBody>
          <a:bodyPr lIns="0" tIns="0" rIns="0" bIns="0" anchor="t" anchorCtr="0"/>
          <a:lstStyle>
            <a:lvl1pPr marL="0" indent="0">
              <a:buNone/>
              <a:defRPr sz="1200" b="0">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9" name="Text Placeholder 2"/>
          <p:cNvSpPr>
            <a:spLocks noGrp="1"/>
          </p:cNvSpPr>
          <p:nvPr>
            <p:ph type="body" idx="16"/>
          </p:nvPr>
        </p:nvSpPr>
        <p:spPr>
          <a:xfrm>
            <a:off x="347717" y="1336043"/>
            <a:ext cx="4215384" cy="320040"/>
          </a:xfrm>
          <a:prstGeom prst="rect">
            <a:avLst/>
          </a:prstGeom>
        </p:spPr>
        <p:txBody>
          <a:bodyPr lIns="0" tIns="0" rIns="0" bIns="0" anchor="t" anchorCtr="0"/>
          <a:lstStyle>
            <a:lvl1pPr marL="0" indent="0">
              <a:buNone/>
              <a:defRPr sz="1600" b="1">
                <a:ln>
                  <a:noFill/>
                </a:ln>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0" name="Text Placeholder 2"/>
          <p:cNvSpPr>
            <a:spLocks noGrp="1"/>
          </p:cNvSpPr>
          <p:nvPr>
            <p:ph type="body" idx="17"/>
          </p:nvPr>
        </p:nvSpPr>
        <p:spPr>
          <a:xfrm>
            <a:off x="347717" y="1678606"/>
            <a:ext cx="4215384" cy="457200"/>
          </a:xfrm>
          <a:prstGeom prst="rect">
            <a:avLst/>
          </a:prstGeom>
        </p:spPr>
        <p:txBody>
          <a:bodyPr lIns="0" tIns="0" rIns="0" bIns="0" anchor="t" anchorCtr="0"/>
          <a:lstStyle>
            <a:lvl1pPr marL="0" indent="0">
              <a:buNone/>
              <a:defRPr sz="1200" b="0">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1" name="Text Placeholder 2"/>
          <p:cNvSpPr>
            <a:spLocks noGrp="1"/>
          </p:cNvSpPr>
          <p:nvPr>
            <p:ph type="body" idx="18"/>
          </p:nvPr>
        </p:nvSpPr>
        <p:spPr>
          <a:xfrm>
            <a:off x="346075" y="347471"/>
            <a:ext cx="4215384" cy="320040"/>
          </a:xfrm>
          <a:prstGeom prst="rect">
            <a:avLst/>
          </a:prstGeom>
        </p:spPr>
        <p:txBody>
          <a:bodyPr lIns="0" tIns="0" rIns="0" bIns="0" anchor="t" anchorCtr="0"/>
          <a:lstStyle>
            <a:lvl1pPr marL="0" indent="0">
              <a:buNone/>
              <a:defRPr sz="1600" b="1">
                <a:ln>
                  <a:noFill/>
                </a:ln>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2" name="Text Placeholder 2"/>
          <p:cNvSpPr>
            <a:spLocks noGrp="1"/>
          </p:cNvSpPr>
          <p:nvPr>
            <p:ph type="body" idx="19"/>
          </p:nvPr>
        </p:nvSpPr>
        <p:spPr>
          <a:xfrm>
            <a:off x="346075" y="690034"/>
            <a:ext cx="4215384" cy="457200"/>
          </a:xfrm>
          <a:prstGeom prst="rect">
            <a:avLst/>
          </a:prstGeom>
        </p:spPr>
        <p:txBody>
          <a:bodyPr lIns="0" tIns="0" rIns="0" bIns="0" anchor="t" anchorCtr="0"/>
          <a:lstStyle>
            <a:lvl1pPr marL="0" indent="0">
              <a:buNone/>
              <a:defRPr sz="1200" b="0">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35" name="Straight Connector 34"/>
          <p:cNvCxnSpPr/>
          <p:nvPr userDrawn="1"/>
        </p:nvCxnSpPr>
        <p:spPr bwMode="auto">
          <a:xfrm>
            <a:off x="343122" y="2211258"/>
            <a:ext cx="4219979" cy="0"/>
          </a:xfrm>
          <a:prstGeom prst="line">
            <a:avLst/>
          </a:prstGeom>
          <a:noFill/>
          <a:ln w="19050" cap="flat" cmpd="sng" algn="ctr">
            <a:solidFill>
              <a:schemeClr val="bg2"/>
            </a:solidFill>
            <a:prstDash val="solid"/>
            <a:round/>
            <a:headEnd type="none" w="med" len="med"/>
            <a:tailEnd type="none" w="med" len="med"/>
          </a:ln>
          <a:effectLst/>
        </p:spPr>
      </p:cxnSp>
      <p:cxnSp>
        <p:nvCxnSpPr>
          <p:cNvPr id="37" name="Straight Connector 36"/>
          <p:cNvCxnSpPr/>
          <p:nvPr userDrawn="1"/>
        </p:nvCxnSpPr>
        <p:spPr bwMode="auto">
          <a:xfrm>
            <a:off x="343122" y="3188759"/>
            <a:ext cx="4219979" cy="0"/>
          </a:xfrm>
          <a:prstGeom prst="line">
            <a:avLst/>
          </a:prstGeom>
          <a:noFill/>
          <a:ln w="19050"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3196972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P Text and Image 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671157" y="347472"/>
            <a:ext cx="3346704" cy="768096"/>
          </a:xfrm>
          <a:prstGeom prst="rect">
            <a:avLst/>
          </a:prstGeom>
          <a:solidFill>
            <a:srgbClr val="343434"/>
          </a:solidFill>
        </p:spPr>
        <p:txBody>
          <a:bodyPr vert="horz" wrap="square" lIns="91440" tIns="91440" rIns="91440" bIns="91440" anchor="ctr" anchorCtr="0"/>
          <a:lstStyle>
            <a:lvl1pPr marL="0" indent="0" algn="l">
              <a:spcBef>
                <a:spcPts val="0"/>
              </a:spcBef>
              <a:buNone/>
              <a:defRPr sz="1100" baseline="0">
                <a:solidFill>
                  <a:srgbClr val="FFFFFF"/>
                </a:solidFill>
              </a:defRPr>
            </a:lvl1pPr>
            <a:lvl2pPr>
              <a:buNone/>
              <a:defRPr sz="1100"/>
            </a:lvl2pPr>
            <a:lvl3pPr>
              <a:buNone/>
              <a:defRPr sz="1100"/>
            </a:lvl3pPr>
            <a:lvl4pPr>
              <a:buNone/>
              <a:defRPr sz="1100"/>
            </a:lvl4pPr>
            <a:lvl5pPr>
              <a:buNone/>
              <a:defRPr sz="1100"/>
            </a:lvl5pPr>
          </a:lstStyle>
          <a:p>
            <a:pPr lvl="0"/>
            <a:endParaRPr lang="en-US" dirty="0" smtClean="0"/>
          </a:p>
        </p:txBody>
      </p:sp>
      <p:sp>
        <p:nvSpPr>
          <p:cNvPr id="13" name="Text Placeholder 12"/>
          <p:cNvSpPr>
            <a:spLocks noGrp="1" noChangeAspect="1"/>
          </p:cNvSpPr>
          <p:nvPr>
            <p:ph type="body" sz="quarter" idx="15"/>
          </p:nvPr>
        </p:nvSpPr>
        <p:spPr>
          <a:xfrm>
            <a:off x="347472" y="347472"/>
            <a:ext cx="1271016" cy="768096"/>
          </a:xfrm>
          <a:prstGeom prst="rect">
            <a:avLst/>
          </a:prstGeom>
          <a:solidFill>
            <a:srgbClr val="43B02A"/>
          </a:solidFill>
          <a:ln>
            <a:noFill/>
          </a:ln>
        </p:spPr>
        <p:txBody>
          <a:bodyPr vert="horz" anchor="ctr" anchorCtr="0"/>
          <a:lstStyle>
            <a:lvl1pPr marL="0">
              <a:spcBef>
                <a:spcPts val="0"/>
              </a:spcBef>
              <a:buNone/>
              <a:defRPr sz="1600" b="1">
                <a:solidFill>
                  <a:srgbClr val="FFFFFF"/>
                </a:solidFill>
              </a:defRPr>
            </a:lvl1pPr>
            <a:lvl2pPr>
              <a:defRPr sz="1600"/>
            </a:lvl2pPr>
            <a:lvl3pPr>
              <a:defRPr sz="1600"/>
            </a:lvl3pPr>
            <a:lvl4pPr>
              <a:defRPr sz="1600"/>
            </a:lvl4pPr>
            <a:lvl5pPr>
              <a:defRPr sz="1600"/>
            </a:lvl5pPr>
          </a:lstStyle>
          <a:p>
            <a:pPr lvl="0"/>
            <a:endParaRPr lang="en-US" dirty="0"/>
          </a:p>
        </p:txBody>
      </p:sp>
      <p:sp>
        <p:nvSpPr>
          <p:cNvPr id="15" name="Rectangle 14"/>
          <p:cNvSpPr/>
          <p:nvPr userDrawn="1"/>
        </p:nvSpPr>
        <p:spPr>
          <a:xfrm>
            <a:off x="1254125" y="1115568"/>
            <a:ext cx="50543" cy="50543"/>
          </a:xfrm>
          <a:prstGeom prst="rect">
            <a:avLst/>
          </a:prstGeom>
          <a:solidFill>
            <a:schemeClr val="accent3">
              <a:lumMod val="60000"/>
              <a:lumOff val="40000"/>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srgbClr val="FFFFFF"/>
              </a:solidFill>
            </a:endParaRPr>
          </a:p>
        </p:txBody>
      </p:sp>
      <p:sp>
        <p:nvSpPr>
          <p:cNvPr id="17" name="Text Placeholder 9"/>
          <p:cNvSpPr>
            <a:spLocks noGrp="1"/>
          </p:cNvSpPr>
          <p:nvPr>
            <p:ph type="body" sz="quarter" idx="16"/>
          </p:nvPr>
        </p:nvSpPr>
        <p:spPr>
          <a:xfrm>
            <a:off x="1671157" y="1166111"/>
            <a:ext cx="3346704" cy="768096"/>
          </a:xfrm>
          <a:prstGeom prst="rect">
            <a:avLst/>
          </a:prstGeom>
          <a:solidFill>
            <a:srgbClr val="343434"/>
          </a:solidFill>
        </p:spPr>
        <p:txBody>
          <a:bodyPr vert="horz" wrap="square" lIns="91440" tIns="91440" rIns="91440" bIns="91440" anchor="ctr" anchorCtr="0"/>
          <a:lstStyle>
            <a:lvl1pPr marL="0" indent="0" algn="l">
              <a:spcBef>
                <a:spcPts val="0"/>
              </a:spcBef>
              <a:buNone/>
              <a:defRPr sz="1100" baseline="0">
                <a:solidFill>
                  <a:srgbClr val="FFFFFF"/>
                </a:solidFill>
              </a:defRPr>
            </a:lvl1pPr>
            <a:lvl2pPr>
              <a:buNone/>
              <a:defRPr sz="1100"/>
            </a:lvl2pPr>
            <a:lvl3pPr>
              <a:buNone/>
              <a:defRPr sz="1100"/>
            </a:lvl3pPr>
            <a:lvl4pPr>
              <a:buNone/>
              <a:defRPr sz="1100"/>
            </a:lvl4pPr>
            <a:lvl5pPr>
              <a:buNone/>
              <a:defRPr sz="1100"/>
            </a:lvl5pPr>
          </a:lstStyle>
          <a:p>
            <a:pPr lvl="0"/>
            <a:endParaRPr lang="en-US" dirty="0" smtClean="0"/>
          </a:p>
        </p:txBody>
      </p:sp>
      <p:sp>
        <p:nvSpPr>
          <p:cNvPr id="19" name="Text Placeholder 12"/>
          <p:cNvSpPr>
            <a:spLocks noGrp="1" noChangeAspect="1"/>
          </p:cNvSpPr>
          <p:nvPr>
            <p:ph type="body" sz="quarter" idx="17"/>
          </p:nvPr>
        </p:nvSpPr>
        <p:spPr>
          <a:xfrm>
            <a:off x="347472" y="1166111"/>
            <a:ext cx="1271016" cy="768096"/>
          </a:xfrm>
          <a:prstGeom prst="rect">
            <a:avLst/>
          </a:prstGeom>
          <a:solidFill>
            <a:srgbClr val="0A64AA"/>
          </a:solidFill>
          <a:ln>
            <a:noFill/>
          </a:ln>
        </p:spPr>
        <p:txBody>
          <a:bodyPr vert="horz" anchor="ctr" anchorCtr="0"/>
          <a:lstStyle>
            <a:lvl1pPr marL="0" indent="0">
              <a:spcBef>
                <a:spcPts val="0"/>
              </a:spcBef>
              <a:buNone/>
              <a:defRPr sz="1600" b="1">
                <a:solidFill>
                  <a:srgbClr val="FFFFFF"/>
                </a:solidFill>
              </a:defRPr>
            </a:lvl1pPr>
            <a:lvl2pPr>
              <a:defRPr sz="1600"/>
            </a:lvl2pPr>
            <a:lvl3pPr>
              <a:defRPr sz="1600"/>
            </a:lvl3pPr>
            <a:lvl4pPr>
              <a:defRPr sz="1600"/>
            </a:lvl4pPr>
            <a:lvl5pPr>
              <a:defRPr sz="1600"/>
            </a:lvl5pPr>
          </a:lstStyle>
          <a:p>
            <a:pPr lvl="0"/>
            <a:endParaRPr lang="en-US" dirty="0"/>
          </a:p>
        </p:txBody>
      </p:sp>
      <p:sp>
        <p:nvSpPr>
          <p:cNvPr id="24" name="Text Placeholder 9"/>
          <p:cNvSpPr>
            <a:spLocks noGrp="1"/>
          </p:cNvSpPr>
          <p:nvPr>
            <p:ph type="body" sz="quarter" idx="18"/>
          </p:nvPr>
        </p:nvSpPr>
        <p:spPr>
          <a:xfrm>
            <a:off x="1671157" y="1993392"/>
            <a:ext cx="3346704" cy="768096"/>
          </a:xfrm>
          <a:prstGeom prst="rect">
            <a:avLst/>
          </a:prstGeom>
          <a:solidFill>
            <a:srgbClr val="343434"/>
          </a:solidFill>
        </p:spPr>
        <p:txBody>
          <a:bodyPr vert="horz" wrap="square" lIns="91440" tIns="91440" rIns="91440" bIns="91440" anchor="ctr" anchorCtr="0"/>
          <a:lstStyle>
            <a:lvl1pPr marL="0" indent="0" algn="l">
              <a:spcBef>
                <a:spcPts val="0"/>
              </a:spcBef>
              <a:buNone/>
              <a:defRPr sz="1100" baseline="0">
                <a:solidFill>
                  <a:srgbClr val="FFFFFF"/>
                </a:solidFill>
              </a:defRPr>
            </a:lvl1pPr>
            <a:lvl2pPr>
              <a:buNone/>
              <a:defRPr sz="1100"/>
            </a:lvl2pPr>
            <a:lvl3pPr>
              <a:buNone/>
              <a:defRPr sz="1100"/>
            </a:lvl3pPr>
            <a:lvl4pPr>
              <a:buNone/>
              <a:defRPr sz="1100"/>
            </a:lvl4pPr>
            <a:lvl5pPr>
              <a:buNone/>
              <a:defRPr sz="1100"/>
            </a:lvl5pPr>
          </a:lstStyle>
          <a:p>
            <a:pPr lvl="0"/>
            <a:endParaRPr lang="en-US" dirty="0" smtClean="0"/>
          </a:p>
        </p:txBody>
      </p:sp>
      <p:sp>
        <p:nvSpPr>
          <p:cNvPr id="25" name="Text Placeholder 12"/>
          <p:cNvSpPr>
            <a:spLocks noGrp="1" noChangeAspect="1"/>
          </p:cNvSpPr>
          <p:nvPr>
            <p:ph type="body" sz="quarter" idx="19"/>
          </p:nvPr>
        </p:nvSpPr>
        <p:spPr>
          <a:xfrm>
            <a:off x="347472" y="1993392"/>
            <a:ext cx="1271016" cy="768096"/>
          </a:xfrm>
          <a:prstGeom prst="rect">
            <a:avLst/>
          </a:prstGeom>
          <a:solidFill>
            <a:schemeClr val="accent4"/>
          </a:solidFill>
          <a:ln>
            <a:noFill/>
          </a:ln>
        </p:spPr>
        <p:txBody>
          <a:bodyPr vert="horz" anchor="ctr" anchorCtr="0"/>
          <a:lstStyle>
            <a:lvl1pPr marL="0" indent="0">
              <a:spcBef>
                <a:spcPts val="0"/>
              </a:spcBef>
              <a:buNone/>
              <a:defRPr sz="1600" b="1">
                <a:solidFill>
                  <a:srgbClr val="FFFFFF"/>
                </a:solidFill>
              </a:defRPr>
            </a:lvl1pPr>
            <a:lvl2pPr>
              <a:defRPr sz="1600"/>
            </a:lvl2pPr>
            <a:lvl3pPr>
              <a:defRPr sz="1600"/>
            </a:lvl3pPr>
            <a:lvl4pPr>
              <a:defRPr sz="1600"/>
            </a:lvl4pPr>
            <a:lvl5pPr>
              <a:defRPr sz="1600"/>
            </a:lvl5pPr>
          </a:lstStyle>
          <a:p>
            <a:pPr lvl="0"/>
            <a:endParaRPr lang="en-US" dirty="0"/>
          </a:p>
        </p:txBody>
      </p:sp>
      <p:sp>
        <p:nvSpPr>
          <p:cNvPr id="26" name="Text Placeholder 9"/>
          <p:cNvSpPr>
            <a:spLocks noGrp="1"/>
          </p:cNvSpPr>
          <p:nvPr>
            <p:ph type="body" sz="quarter" idx="20"/>
          </p:nvPr>
        </p:nvSpPr>
        <p:spPr>
          <a:xfrm>
            <a:off x="1671157" y="2816352"/>
            <a:ext cx="3346704" cy="768991"/>
          </a:xfrm>
          <a:prstGeom prst="rect">
            <a:avLst/>
          </a:prstGeom>
          <a:solidFill>
            <a:srgbClr val="343434"/>
          </a:solidFill>
        </p:spPr>
        <p:txBody>
          <a:bodyPr vert="horz" wrap="square" lIns="91440" tIns="91440" rIns="91440" bIns="91440" anchor="ctr" anchorCtr="0"/>
          <a:lstStyle>
            <a:lvl1pPr marL="0" indent="0" algn="l">
              <a:spcBef>
                <a:spcPts val="0"/>
              </a:spcBef>
              <a:buNone/>
              <a:defRPr sz="1100" baseline="0">
                <a:solidFill>
                  <a:srgbClr val="FFFFFF"/>
                </a:solidFill>
              </a:defRPr>
            </a:lvl1pPr>
            <a:lvl2pPr>
              <a:buNone/>
              <a:defRPr sz="1100"/>
            </a:lvl2pPr>
            <a:lvl3pPr>
              <a:buNone/>
              <a:defRPr sz="1100"/>
            </a:lvl3pPr>
            <a:lvl4pPr>
              <a:buNone/>
              <a:defRPr sz="1100"/>
            </a:lvl4pPr>
            <a:lvl5pPr>
              <a:buNone/>
              <a:defRPr sz="1100"/>
            </a:lvl5pPr>
          </a:lstStyle>
          <a:p>
            <a:pPr lvl="0"/>
            <a:endParaRPr lang="en-US" dirty="0" smtClean="0"/>
          </a:p>
        </p:txBody>
      </p:sp>
      <p:sp>
        <p:nvSpPr>
          <p:cNvPr id="27" name="Text Placeholder 12"/>
          <p:cNvSpPr>
            <a:spLocks noGrp="1" noChangeAspect="1"/>
          </p:cNvSpPr>
          <p:nvPr>
            <p:ph type="body" sz="quarter" idx="21"/>
          </p:nvPr>
        </p:nvSpPr>
        <p:spPr>
          <a:xfrm>
            <a:off x="347472" y="2816352"/>
            <a:ext cx="1271016" cy="768096"/>
          </a:xfrm>
          <a:prstGeom prst="rect">
            <a:avLst/>
          </a:prstGeom>
          <a:solidFill>
            <a:schemeClr val="accent2"/>
          </a:solidFill>
          <a:ln>
            <a:noFill/>
          </a:ln>
        </p:spPr>
        <p:txBody>
          <a:bodyPr vert="horz" anchor="ctr" anchorCtr="0"/>
          <a:lstStyle>
            <a:lvl1pPr marL="0" indent="0">
              <a:spcBef>
                <a:spcPts val="0"/>
              </a:spcBef>
              <a:buNone/>
              <a:defRPr sz="1600" b="1">
                <a:solidFill>
                  <a:srgbClr val="FFFFFF"/>
                </a:solidFill>
              </a:defRPr>
            </a:lvl1pPr>
            <a:lvl2pPr>
              <a:defRPr sz="1600"/>
            </a:lvl2pPr>
            <a:lvl3pPr>
              <a:defRPr sz="1600"/>
            </a:lvl3pPr>
            <a:lvl4pPr>
              <a:defRPr sz="1600"/>
            </a:lvl4pPr>
            <a:lvl5pPr>
              <a:defRPr sz="1600"/>
            </a:lvl5pPr>
          </a:lstStyle>
          <a:p>
            <a:pPr lvl="0"/>
            <a:endParaRPr lang="en-US" dirty="0"/>
          </a:p>
        </p:txBody>
      </p:sp>
      <p:sp>
        <p:nvSpPr>
          <p:cNvPr id="28" name="Picture Placeholder 10"/>
          <p:cNvSpPr>
            <a:spLocks noGrp="1"/>
          </p:cNvSpPr>
          <p:nvPr>
            <p:ph type="pic" sz="quarter" idx="22"/>
          </p:nvPr>
        </p:nvSpPr>
        <p:spPr>
          <a:xfrm>
            <a:off x="5070475" y="347471"/>
            <a:ext cx="4073525" cy="3236977"/>
          </a:xfrm>
          <a:prstGeom prst="rect">
            <a:avLst/>
          </a:prstGeom>
          <a:ln>
            <a:noFill/>
          </a:ln>
        </p:spPr>
        <p:txBody>
          <a:bodyPr vert="horz" anchor="ctr" anchorCtr="0"/>
          <a:lstStyle>
            <a:lvl1pPr marL="0" indent="0" algn="ctr">
              <a:buNone/>
              <a:defRPr sz="2400">
                <a:solidFill>
                  <a:srgbClr val="FFFFFF"/>
                </a:solidFill>
              </a:defRPr>
            </a:lvl1pPr>
          </a:lstStyle>
          <a:p>
            <a:endParaRPr lang="en-US" dirty="0"/>
          </a:p>
        </p:txBody>
      </p:sp>
    </p:spTree>
    <p:extLst>
      <p:ext uri="{BB962C8B-B14F-4D97-AF65-F5344CB8AC3E}">
        <p14:creationId xmlns:p14="http://schemas.microsoft.com/office/powerpoint/2010/main" val="3432519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P Black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71894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FP Black Background">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b="97768"/>
          <a:stretch/>
        </p:blipFill>
        <p:spPr>
          <a:xfrm>
            <a:off x="-36511" y="4515966"/>
            <a:ext cx="9217024" cy="117646"/>
          </a:xfrm>
          <a:prstGeom prst="rect">
            <a:avLst/>
          </a:prstGeom>
          <a:ln w="50800">
            <a:noFill/>
          </a:ln>
          <a:effectLst/>
        </p:spPr>
      </p:pic>
    </p:spTree>
    <p:extLst>
      <p:ext uri="{BB962C8B-B14F-4D97-AF65-F5344CB8AC3E}">
        <p14:creationId xmlns:p14="http://schemas.microsoft.com/office/powerpoint/2010/main" val="26767446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FP Blank with Title">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1"/>
            <a:ext cx="8458200" cy="331470"/>
          </a:xfrm>
          <a:prstGeom prst="rect">
            <a:avLst/>
          </a:prstGeom>
        </p:spPr>
        <p:txBody>
          <a:bodyPr vert="horz" wrap="none" lIns="0" tIns="0" rIns="0" bIns="0">
            <a:noAutofit/>
          </a:bodyPr>
          <a:lstStyle>
            <a:lvl1pPr algn="l">
              <a:defRPr sz="2000" b="1" cap="all"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7252898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P Blank with Title">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1"/>
            <a:ext cx="8458200" cy="331470"/>
          </a:xfrm>
          <a:prstGeom prst="rect">
            <a:avLst/>
          </a:prstGeom>
        </p:spPr>
        <p:txBody>
          <a:bodyPr vert="horz" wrap="none" lIns="0" tIns="0" rIns="0" bIns="0">
            <a:noAutofit/>
          </a:bodyPr>
          <a:lstStyle>
            <a:lvl1pPr algn="l">
              <a:defRPr sz="2000" b="1" cap="all" baseline="0">
                <a:solidFill>
                  <a:schemeClr val="bg1"/>
                </a:solidFill>
              </a:defRPr>
            </a:lvl1pPr>
          </a:lstStyle>
          <a:p>
            <a:r>
              <a:rPr lang="en-US" dirty="0" smtClean="0"/>
              <a:t>CLICK TO EDIT MASTER TITLE STYLE</a:t>
            </a:r>
            <a:endParaRPr lang="en-US" dirty="0"/>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val="0"/>
              </a:ext>
            </a:extLst>
          </a:blip>
          <a:srcRect b="97768"/>
          <a:stretch/>
        </p:blipFill>
        <p:spPr>
          <a:xfrm>
            <a:off x="-36511" y="4515966"/>
            <a:ext cx="9217024" cy="117646"/>
          </a:xfrm>
          <a:prstGeom prst="rect">
            <a:avLst/>
          </a:prstGeom>
          <a:ln w="50800">
            <a:noFill/>
          </a:ln>
          <a:effectLst/>
        </p:spPr>
      </p:pic>
    </p:spTree>
    <p:extLst>
      <p:ext uri="{BB962C8B-B14F-4D97-AF65-F5344CB8AC3E}">
        <p14:creationId xmlns:p14="http://schemas.microsoft.com/office/powerpoint/2010/main" val="16437219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FP Blank with Titl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val="0"/>
              </a:ext>
            </a:extLst>
          </a:blip>
          <a:srcRect b="11717"/>
          <a:stretch/>
        </p:blipFill>
        <p:spPr>
          <a:xfrm>
            <a:off x="0" y="0"/>
            <a:ext cx="9144000" cy="5143500"/>
          </a:xfrm>
          <a:prstGeom prst="rect">
            <a:avLst/>
          </a:prstGeom>
          <a:ln w="50800">
            <a:solidFill>
              <a:schemeClr val="bg2">
                <a:lumMod val="10000"/>
              </a:schemeClr>
            </a:solidFill>
          </a:ln>
          <a:effectLst/>
        </p:spPr>
      </p:pic>
      <p:sp>
        <p:nvSpPr>
          <p:cNvPr id="7" name="Title 7"/>
          <p:cNvSpPr>
            <a:spLocks noGrp="1"/>
          </p:cNvSpPr>
          <p:nvPr>
            <p:ph type="title" hasCustomPrompt="1"/>
          </p:nvPr>
        </p:nvSpPr>
        <p:spPr>
          <a:xfrm>
            <a:off x="347471" y="182881"/>
            <a:ext cx="8458200" cy="331470"/>
          </a:xfrm>
          <a:prstGeom prst="rect">
            <a:avLst/>
          </a:prstGeom>
        </p:spPr>
        <p:txBody>
          <a:bodyPr vert="horz" wrap="none" lIns="0" tIns="0" rIns="0" bIns="0">
            <a:noAutofit/>
          </a:bodyPr>
          <a:lstStyle>
            <a:lvl1pPr algn="l">
              <a:defRPr sz="2000" b="1" cap="all"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799768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P 4D Slide White">
    <p:spTree>
      <p:nvGrpSpPr>
        <p:cNvPr id="1" name=""/>
        <p:cNvGrpSpPr/>
        <p:nvPr/>
      </p:nvGrpSpPr>
      <p:grpSpPr>
        <a:xfrm>
          <a:off x="0" y="0"/>
          <a:ext cx="0" cy="0"/>
          <a:chOff x="0" y="0"/>
          <a:chExt cx="0" cy="0"/>
        </a:xfrm>
      </p:grpSpPr>
      <p:pic>
        <p:nvPicPr>
          <p:cNvPr id="10" name="Picture 9" descr="FP_3c_horiz_PBR_rgb.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5768" y="4543709"/>
            <a:ext cx="1563624" cy="508724"/>
          </a:xfrm>
          <a:prstGeom prst="rect">
            <a:avLst/>
          </a:prstGeom>
        </p:spPr>
      </p:pic>
      <p:sp>
        <p:nvSpPr>
          <p:cNvPr id="12" name="TextBox 11"/>
          <p:cNvSpPr txBox="1"/>
          <p:nvPr userDrawn="1"/>
        </p:nvSpPr>
        <p:spPr>
          <a:xfrm>
            <a:off x="2200276" y="4784547"/>
            <a:ext cx="6604264" cy="297517"/>
          </a:xfrm>
          <a:prstGeom prst="rect">
            <a:avLst/>
          </a:prstGeom>
          <a:noFill/>
        </p:spPr>
        <p:txBody>
          <a:bodyPr wrap="square" lIns="0" tIns="0" rIns="0" bIns="0" rtlCol="0">
            <a:noAutofit/>
          </a:bodyPr>
          <a:lstStyle/>
          <a:p>
            <a:pPr algn="r" defTabSz="457200" eaLnBrk="1" fontAlgn="auto" hangingPunct="1">
              <a:spcBef>
                <a:spcPts val="0"/>
              </a:spcBef>
              <a:spcAft>
                <a:spcPts val="0"/>
              </a:spcAft>
            </a:pPr>
            <a:r>
              <a:rPr lang="en-GB" sz="600" dirty="0" smtClean="0">
                <a:solidFill>
                  <a:srgbClr val="000000"/>
                </a:solidFill>
                <a:latin typeface="Arial"/>
              </a:rPr>
              <a:t>Copyright © 2017 Forcepoint. All rights reserved.</a:t>
            </a:r>
            <a:r>
              <a:rPr lang="en-US" sz="600" dirty="0" smtClean="0">
                <a:solidFill>
                  <a:srgbClr val="000000"/>
                </a:solidFill>
                <a:latin typeface="Arial"/>
              </a:rPr>
              <a:t> |  </a:t>
            </a:r>
            <a:fld id="{2066355A-084C-D24E-9AD2-7E4FC41EA627}" type="slidenum">
              <a:rPr lang="en-US" sz="600" smtClean="0">
                <a:solidFill>
                  <a:srgbClr val="000000"/>
                </a:solidFill>
                <a:latin typeface="Arial"/>
              </a:rPr>
              <a:pPr algn="r" defTabSz="457200" eaLnBrk="1" fontAlgn="auto" hangingPunct="1">
                <a:spcBef>
                  <a:spcPts val="0"/>
                </a:spcBef>
                <a:spcAft>
                  <a:spcPts val="0"/>
                </a:spcAft>
              </a:pPr>
              <a:t>‹#›</a:t>
            </a:fld>
            <a:endParaRPr lang="en-US" sz="600" dirty="0">
              <a:solidFill>
                <a:srgbClr val="000000"/>
              </a:solidFill>
              <a:latin typeface="Arial"/>
            </a:endParaRPr>
          </a:p>
        </p:txBody>
      </p:sp>
      <p:sp>
        <p:nvSpPr>
          <p:cNvPr id="8" name="Title 1"/>
          <p:cNvSpPr>
            <a:spLocks noGrp="1"/>
          </p:cNvSpPr>
          <p:nvPr>
            <p:ph type="ctrTitle" hasCustomPrompt="1"/>
          </p:nvPr>
        </p:nvSpPr>
        <p:spPr>
          <a:xfrm>
            <a:off x="346075" y="1493711"/>
            <a:ext cx="5029200" cy="904863"/>
          </a:xfrm>
          <a:prstGeom prst="rect">
            <a:avLst/>
          </a:prstGeom>
        </p:spPr>
        <p:txBody>
          <a:bodyPr wrap="square" lIns="0" tIns="0" rIns="0" bIns="0" anchor="b">
            <a:spAutoFit/>
          </a:bodyPr>
          <a:lstStyle>
            <a:lvl1pPr marL="0" marR="0" indent="0" algn="l" defTabSz="457200" rtl="0" eaLnBrk="1" fontAlgn="auto" latinLnBrk="0" hangingPunct="1">
              <a:lnSpc>
                <a:spcPct val="105000"/>
              </a:lnSpc>
              <a:spcBef>
                <a:spcPct val="0"/>
              </a:spcBef>
              <a:spcAft>
                <a:spcPts val="0"/>
              </a:spcAft>
              <a:buClrTx/>
              <a:buSzTx/>
              <a:buFontTx/>
              <a:buNone/>
              <a:tabLst/>
              <a:defRPr sz="2800" b="1">
                <a:solidFill>
                  <a:schemeClr val="tx1"/>
                </a:solidFill>
              </a:defRPr>
            </a:lvl1pPr>
          </a:lstStyle>
          <a:p>
            <a:pPr lvl="0"/>
            <a:r>
              <a:rPr lang="en-US" dirty="0" smtClean="0"/>
              <a:t>CLICK TO EDIT THIS SECTION TITLE</a:t>
            </a:r>
            <a:endParaRPr lang="en-US" dirty="0"/>
          </a:p>
        </p:txBody>
      </p:sp>
      <p:sp>
        <p:nvSpPr>
          <p:cNvPr id="11" name="Text Placeholder 2"/>
          <p:cNvSpPr>
            <a:spLocks noGrp="1"/>
          </p:cNvSpPr>
          <p:nvPr>
            <p:ph type="body" sz="quarter" idx="10"/>
          </p:nvPr>
        </p:nvSpPr>
        <p:spPr>
          <a:xfrm>
            <a:off x="251520" y="2499743"/>
            <a:ext cx="5029200" cy="1728192"/>
          </a:xfrm>
          <a:prstGeom prst="rect">
            <a:avLst/>
          </a:prstGeom>
        </p:spPr>
        <p:txBody>
          <a:bodyPr/>
          <a:lstStyle>
            <a:lvl1pPr marL="0" indent="0" defTabSz="288000">
              <a:spcBef>
                <a:spcPts val="0"/>
              </a:spcBef>
              <a:spcAft>
                <a:spcPts val="100"/>
              </a:spcAft>
              <a:buNone/>
              <a:tabLst>
                <a:tab pos="36000" algn="l"/>
              </a:tabLst>
              <a:defRPr sz="1800">
                <a:solidFill>
                  <a:schemeClr val="tx2"/>
                </a:solidFill>
              </a:defRPr>
            </a:lvl1pPr>
            <a:lvl2pPr marL="0" indent="180000" defTabSz="288000">
              <a:spcBef>
                <a:spcPts val="0"/>
              </a:spcBef>
              <a:spcAft>
                <a:spcPts val="100"/>
              </a:spcAft>
              <a:buClr>
                <a:schemeClr val="accent1"/>
              </a:buClr>
              <a:buFont typeface="Webdings" panose="05030102010509060703" pitchFamily="18" charset="2"/>
              <a:buChar char="4"/>
              <a:tabLst>
                <a:tab pos="0" algn="l"/>
              </a:tabLst>
              <a:defRPr sz="1400">
                <a:solidFill>
                  <a:schemeClr val="tx2"/>
                </a:solidFill>
              </a:defRPr>
            </a:lvl2pPr>
            <a:lvl3pPr marL="0" indent="180000" defTabSz="288000">
              <a:spcBef>
                <a:spcPts val="0"/>
              </a:spcBef>
              <a:spcAft>
                <a:spcPts val="100"/>
              </a:spcAft>
              <a:tabLst>
                <a:tab pos="36000" algn="l"/>
              </a:tabLst>
              <a:defRPr sz="1200">
                <a:solidFill>
                  <a:schemeClr val="tx2"/>
                </a:solidFill>
              </a:defRPr>
            </a:lvl3pPr>
            <a:lvl4pPr marL="360000" indent="180000" defTabSz="288000">
              <a:spcBef>
                <a:spcPts val="0"/>
              </a:spcBef>
              <a:spcAft>
                <a:spcPts val="100"/>
              </a:spcAft>
              <a:buClr>
                <a:schemeClr val="accent1"/>
              </a:buClr>
              <a:buFont typeface="Webdings" panose="05030102010509060703" pitchFamily="18" charset="2"/>
              <a:buChar char="4"/>
              <a:tabLst>
                <a:tab pos="36000" algn="l"/>
              </a:tabLst>
              <a:defRPr sz="1200">
                <a:solidFill>
                  <a:schemeClr val="tx2"/>
                </a:solidFill>
              </a:defRPr>
            </a:lvl4pPr>
            <a:lvl5pPr marL="180000" indent="180000" defTabSz="288000">
              <a:spcBef>
                <a:spcPts val="0"/>
              </a:spcBef>
              <a:spcAft>
                <a:spcPts val="100"/>
              </a:spcAft>
              <a:buClr>
                <a:schemeClr val="accent1"/>
              </a:buClr>
              <a:buFont typeface="Webdings" panose="05030102010509060703" pitchFamily="18" charset="2"/>
              <a:buChar char="4"/>
              <a:tabLst>
                <a:tab pos="36000" algn="l"/>
              </a:tabLst>
              <a:defRPr sz="1200">
                <a:solidFill>
                  <a:schemeClr val="tx2"/>
                </a:solidFill>
              </a:defRPr>
            </a:lvl5pPr>
            <a:lvl6pPr marL="540000" indent="252000">
              <a:spcBef>
                <a:spcPts val="0"/>
              </a:spcBef>
              <a:spcAft>
                <a:spcPts val="100"/>
              </a:spcAft>
              <a:buClr>
                <a:schemeClr val="accent1"/>
              </a:buClr>
              <a:buFont typeface="Webdings" panose="05030102010509060703" pitchFamily="18" charset="2"/>
              <a:buChar char="4"/>
              <a:defRPr sz="1200">
                <a:solidFill>
                  <a:schemeClr val="tx2"/>
                </a:solidFill>
              </a:defRPr>
            </a:lvl6pPr>
          </a:lstStyle>
          <a:p>
            <a:pPr lvl="0"/>
            <a:r>
              <a:rPr lang="en-US" dirty="0" smtClean="0"/>
              <a:t>Click to edit Master text styles</a:t>
            </a:r>
          </a:p>
          <a:p>
            <a:pPr lvl="1"/>
            <a:r>
              <a:rPr lang="en-US" dirty="0" smtClean="0"/>
              <a:t>Second level</a:t>
            </a:r>
          </a:p>
          <a:p>
            <a:pPr lvl="4"/>
            <a:r>
              <a:rPr lang="en-US" dirty="0" smtClean="0"/>
              <a:t>Third level</a:t>
            </a:r>
          </a:p>
          <a:p>
            <a:pPr lvl="3"/>
            <a:r>
              <a:rPr lang="en-US" dirty="0" smtClean="0"/>
              <a:t>Fourth level</a:t>
            </a:r>
          </a:p>
          <a:p>
            <a:pPr lvl="5"/>
            <a:r>
              <a:rPr lang="en-US" dirty="0" smtClean="0"/>
              <a:t>Fifth level</a:t>
            </a:r>
            <a:endParaRPr lang="en-GB" dirty="0"/>
          </a:p>
        </p:txBody>
      </p:sp>
    </p:spTree>
    <p:extLst>
      <p:ext uri="{BB962C8B-B14F-4D97-AF65-F5344CB8AC3E}">
        <p14:creationId xmlns:p14="http://schemas.microsoft.com/office/powerpoint/2010/main" val="39514662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FP Section Page with Title">
    <p:spTree>
      <p:nvGrpSpPr>
        <p:cNvPr id="1" name=""/>
        <p:cNvGrpSpPr/>
        <p:nvPr/>
      </p:nvGrpSpPr>
      <p:grpSpPr>
        <a:xfrm>
          <a:off x="0" y="0"/>
          <a:ext cx="0" cy="0"/>
          <a:chOff x="0" y="0"/>
          <a:chExt cx="0" cy="0"/>
        </a:xfrm>
      </p:grpSpPr>
      <p:pic>
        <p:nvPicPr>
          <p:cNvPr id="9" name="Picture 8" descr="Forcepoint_PPT_Images3.pdf"/>
          <p:cNvPicPr>
            <a:picLocks noChangeAspect="1"/>
          </p:cNvPicPr>
          <p:nvPr userDrawn="1"/>
        </p:nvPicPr>
        <p:blipFill rotWithShape="1">
          <a:blip r:embed="rId2">
            <a:graysc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l="544" t="544" r="544" b="544"/>
          <a:stretch/>
        </p:blipFill>
        <p:spPr>
          <a:xfrm>
            <a:off x="0" y="-1"/>
            <a:ext cx="9162288" cy="5153791"/>
          </a:xfrm>
          <a:prstGeom prst="rect">
            <a:avLst/>
          </a:prstGeom>
        </p:spPr>
      </p:pic>
      <p:sp>
        <p:nvSpPr>
          <p:cNvPr id="11" name="TextBox 10"/>
          <p:cNvSpPr txBox="1"/>
          <p:nvPr userDrawn="1"/>
        </p:nvSpPr>
        <p:spPr>
          <a:xfrm>
            <a:off x="5375275" y="4784547"/>
            <a:ext cx="3429264" cy="297517"/>
          </a:xfrm>
          <a:prstGeom prst="rect">
            <a:avLst/>
          </a:prstGeom>
          <a:noFill/>
        </p:spPr>
        <p:txBody>
          <a:bodyPr wrap="square" lIns="0" tIns="0" rIns="0" bIns="0" rtlCol="0">
            <a:noAutofit/>
          </a:bodyPr>
          <a:lstStyle/>
          <a:p>
            <a:pPr algn="r" defTabSz="457200" eaLnBrk="1" fontAlgn="auto" hangingPunct="1">
              <a:spcBef>
                <a:spcPts val="0"/>
              </a:spcBef>
              <a:spcAft>
                <a:spcPts val="0"/>
              </a:spcAft>
            </a:pPr>
            <a:r>
              <a:rPr lang="en-GB" sz="600" dirty="0" smtClean="0">
                <a:solidFill>
                  <a:srgbClr val="FFFFFF"/>
                </a:solidFill>
                <a:latin typeface="Arial"/>
              </a:rPr>
              <a:t>Copyright © 2017 Forcepoint. All rights reserved.  </a:t>
            </a:r>
            <a:r>
              <a:rPr lang="en-US" sz="600" dirty="0" smtClean="0">
                <a:solidFill>
                  <a:srgbClr val="FFFFFF"/>
                </a:solidFill>
                <a:latin typeface="Arial"/>
              </a:rPr>
              <a:t>|  </a:t>
            </a:r>
            <a:fld id="{2066355A-084C-D24E-9AD2-7E4FC41EA627}" type="slidenum">
              <a:rPr lang="en-US" sz="600" smtClean="0">
                <a:solidFill>
                  <a:srgbClr val="FFFFFF"/>
                </a:solidFill>
                <a:latin typeface="Arial"/>
              </a:rPr>
              <a:pPr algn="r" defTabSz="457200" eaLnBrk="1" fontAlgn="auto" hangingPunct="1">
                <a:spcBef>
                  <a:spcPts val="0"/>
                </a:spcBef>
                <a:spcAft>
                  <a:spcPts val="0"/>
                </a:spcAft>
              </a:pPr>
              <a:t>‹#›</a:t>
            </a:fld>
            <a:endParaRPr lang="en-US" sz="600" dirty="0">
              <a:solidFill>
                <a:srgbClr val="FFFFFF"/>
              </a:solidFill>
              <a:latin typeface="Arial"/>
            </a:endParaRPr>
          </a:p>
        </p:txBody>
      </p:sp>
      <p:pic>
        <p:nvPicPr>
          <p:cNvPr id="12" name="Picture 11" descr="FP_1c_rev_horiz_PBR_rgb.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5768" y="4544568"/>
            <a:ext cx="1563624" cy="508724"/>
          </a:xfrm>
          <a:prstGeom prst="rect">
            <a:avLst/>
          </a:prstGeom>
        </p:spPr>
      </p:pic>
      <p:pic>
        <p:nvPicPr>
          <p:cNvPr id="19" name="Picture 18" descr="FP_1c_rev_horiz_PBR_rgb.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5768" y="4544568"/>
            <a:ext cx="1563624" cy="508724"/>
          </a:xfrm>
          <a:prstGeom prst="rect">
            <a:avLst/>
          </a:prstGeom>
        </p:spPr>
      </p:pic>
      <p:sp>
        <p:nvSpPr>
          <p:cNvPr id="16" name="Title 1"/>
          <p:cNvSpPr>
            <a:spLocks noGrp="1"/>
          </p:cNvSpPr>
          <p:nvPr>
            <p:ph type="ctrTitle" hasCustomPrompt="1"/>
          </p:nvPr>
        </p:nvSpPr>
        <p:spPr>
          <a:xfrm>
            <a:off x="346075" y="1493711"/>
            <a:ext cx="5029200" cy="904863"/>
          </a:xfrm>
          <a:prstGeom prst="rect">
            <a:avLst/>
          </a:prstGeom>
        </p:spPr>
        <p:txBody>
          <a:bodyPr wrap="square" lIns="0" tIns="0" rIns="0" bIns="0" anchor="b">
            <a:spAutoFit/>
          </a:bodyPr>
          <a:lstStyle>
            <a:lvl1pPr marL="0" marR="0" indent="0" algn="l" defTabSz="457200" rtl="0" eaLnBrk="1" fontAlgn="auto" latinLnBrk="0" hangingPunct="1">
              <a:lnSpc>
                <a:spcPct val="105000"/>
              </a:lnSpc>
              <a:spcBef>
                <a:spcPct val="0"/>
              </a:spcBef>
              <a:spcAft>
                <a:spcPts val="0"/>
              </a:spcAft>
              <a:buClrTx/>
              <a:buSzTx/>
              <a:buFontTx/>
              <a:buNone/>
              <a:tabLst/>
              <a:defRPr sz="2800" b="1">
                <a:solidFill>
                  <a:schemeClr val="bg1"/>
                </a:solidFill>
              </a:defRPr>
            </a:lvl1pPr>
          </a:lstStyle>
          <a:p>
            <a:pPr lvl="0"/>
            <a:r>
              <a:rPr lang="en-US" dirty="0" smtClean="0"/>
              <a:t>CLICK TO EDIT THIS SECTION TITLE</a:t>
            </a:r>
            <a:endParaRPr lang="en-US" dirty="0"/>
          </a:p>
        </p:txBody>
      </p:sp>
      <p:sp>
        <p:nvSpPr>
          <p:cNvPr id="8" name="Text Placeholder 4"/>
          <p:cNvSpPr>
            <a:spLocks noGrp="1"/>
          </p:cNvSpPr>
          <p:nvPr>
            <p:ph type="body" sz="quarter" idx="10"/>
          </p:nvPr>
        </p:nvSpPr>
        <p:spPr>
          <a:xfrm>
            <a:off x="263525" y="2553459"/>
            <a:ext cx="5070475" cy="1730837"/>
          </a:xfrm>
          <a:prstGeom prst="rect">
            <a:avLst/>
          </a:prstGeom>
        </p:spPr>
        <p:txBody>
          <a:bodyPr/>
          <a:lstStyle>
            <a:lvl1pPr marL="0" indent="0">
              <a:spcBef>
                <a:spcPts val="300"/>
              </a:spcBef>
              <a:buNone/>
              <a:defRPr sz="1600">
                <a:solidFill>
                  <a:schemeClr val="bg1"/>
                </a:solidFill>
              </a:defRPr>
            </a:lvl1pPr>
            <a:lvl2pPr marL="457200" indent="-228600">
              <a:spcBef>
                <a:spcPts val="300"/>
              </a:spcBef>
              <a:buClr>
                <a:schemeClr val="accent1"/>
              </a:buClr>
              <a:buSzPct val="90000"/>
              <a:buFont typeface="Webdings" panose="05030102010509060703" pitchFamily="18" charset="2"/>
              <a:buChar char="4"/>
              <a:defRPr sz="1400">
                <a:solidFill>
                  <a:schemeClr val="bg1"/>
                </a:solidFill>
              </a:defRPr>
            </a:lvl2pPr>
            <a:lvl3pPr marL="685800" indent="-228600">
              <a:spcBef>
                <a:spcPts val="300"/>
              </a:spcBef>
              <a:buClr>
                <a:schemeClr val="accent1"/>
              </a:buClr>
              <a:buSzPct val="90000"/>
              <a:buFont typeface="Webdings" panose="05030102010509060703" pitchFamily="18" charset="2"/>
              <a:buChar char="4"/>
              <a:defRPr sz="1200">
                <a:solidFill>
                  <a:schemeClr val="bg1"/>
                </a:solidFill>
              </a:defRPr>
            </a:lvl3pPr>
            <a:lvl4pPr marL="914400" indent="-228600">
              <a:spcBef>
                <a:spcPts val="300"/>
              </a:spcBef>
              <a:buClr>
                <a:schemeClr val="accent1"/>
              </a:buClr>
              <a:buSzPct val="90000"/>
              <a:buFont typeface="Webdings" panose="05030102010509060703" pitchFamily="18" charset="2"/>
              <a:buChar char="4"/>
              <a:defRPr sz="1200">
                <a:solidFill>
                  <a:schemeClr val="bg1"/>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18424061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P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2266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FP Partition">
    <p:spTree>
      <p:nvGrpSpPr>
        <p:cNvPr id="1" name=""/>
        <p:cNvGrpSpPr/>
        <p:nvPr/>
      </p:nvGrpSpPr>
      <p:grpSpPr>
        <a:xfrm>
          <a:off x="0" y="0"/>
          <a:ext cx="0" cy="0"/>
          <a:chOff x="0" y="0"/>
          <a:chExt cx="0" cy="0"/>
        </a:xfrm>
      </p:grpSpPr>
      <p:pic>
        <p:nvPicPr>
          <p:cNvPr id="10" name="Picture 9" descr="Forcepoint_PPT_Images3.pdf"/>
          <p:cNvPicPr>
            <a:picLocks noChangeAspect="1"/>
          </p:cNvPicPr>
          <p:nvPr userDrawn="1"/>
        </p:nvPicPr>
        <p:blipFill rotWithShape="1">
          <a:blip r:embed="rId2">
            <a:graysc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l="544" t="544" r="544" b="544"/>
          <a:stretch/>
        </p:blipFill>
        <p:spPr>
          <a:xfrm>
            <a:off x="0" y="-1"/>
            <a:ext cx="9162288" cy="5153791"/>
          </a:xfrm>
          <a:prstGeom prst="rect">
            <a:avLst/>
          </a:prstGeom>
        </p:spPr>
      </p:pic>
      <p:pic>
        <p:nvPicPr>
          <p:cNvPr id="8" name="Picture 7" descr="FP_1c_rev_horiz_PBR_rgb.eps"/>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5768" y="4544568"/>
            <a:ext cx="1563624" cy="508724"/>
          </a:xfrm>
          <a:prstGeom prst="rect">
            <a:avLst/>
          </a:prstGeom>
        </p:spPr>
      </p:pic>
      <p:sp>
        <p:nvSpPr>
          <p:cNvPr id="9" name="TextBox 8"/>
          <p:cNvSpPr txBox="1"/>
          <p:nvPr userDrawn="1"/>
        </p:nvSpPr>
        <p:spPr>
          <a:xfrm>
            <a:off x="5375275" y="4784547"/>
            <a:ext cx="3429264" cy="297517"/>
          </a:xfrm>
          <a:prstGeom prst="rect">
            <a:avLst/>
          </a:prstGeom>
          <a:noFill/>
        </p:spPr>
        <p:txBody>
          <a:bodyPr wrap="square" lIns="0" tIns="0" rIns="0" bIns="0" rtlCol="0">
            <a:noAutofit/>
          </a:bodyPr>
          <a:lstStyle/>
          <a:p>
            <a:pPr algn="r" defTabSz="457200" eaLnBrk="1" fontAlgn="auto" hangingPunct="1">
              <a:spcBef>
                <a:spcPts val="0"/>
              </a:spcBef>
              <a:spcAft>
                <a:spcPts val="0"/>
              </a:spcAft>
            </a:pPr>
            <a:r>
              <a:rPr lang="en-GB" sz="600" dirty="0" smtClean="0">
                <a:solidFill>
                  <a:srgbClr val="FFFFFF"/>
                </a:solidFill>
                <a:latin typeface="Arial"/>
              </a:rPr>
              <a:t>Copyright © 2017 Forcepoint. All rights reserved.  </a:t>
            </a:r>
            <a:r>
              <a:rPr lang="en-US" sz="600" dirty="0" smtClean="0">
                <a:solidFill>
                  <a:srgbClr val="FFFFFF"/>
                </a:solidFill>
                <a:latin typeface="Arial"/>
              </a:rPr>
              <a:t>|  </a:t>
            </a:r>
            <a:fld id="{2066355A-084C-D24E-9AD2-7E4FC41EA627}" type="slidenum">
              <a:rPr lang="en-US" sz="600" smtClean="0">
                <a:solidFill>
                  <a:srgbClr val="FFFFFF"/>
                </a:solidFill>
                <a:latin typeface="Arial"/>
              </a:rPr>
              <a:pPr algn="r" defTabSz="457200" eaLnBrk="1" fontAlgn="auto" hangingPunct="1">
                <a:spcBef>
                  <a:spcPts val="0"/>
                </a:spcBef>
                <a:spcAft>
                  <a:spcPts val="0"/>
                </a:spcAft>
              </a:pPr>
              <a:t>‹#›</a:t>
            </a:fld>
            <a:endParaRPr lang="en-US" sz="600" dirty="0">
              <a:solidFill>
                <a:srgbClr val="FFFFFF"/>
              </a:solidFill>
              <a:latin typeface="Arial"/>
            </a:endParaRPr>
          </a:p>
        </p:txBody>
      </p:sp>
      <p:sp>
        <p:nvSpPr>
          <p:cNvPr id="12" name="Title 1"/>
          <p:cNvSpPr>
            <a:spLocks noGrp="1"/>
          </p:cNvSpPr>
          <p:nvPr>
            <p:ph type="ctrTitle" hasCustomPrompt="1"/>
          </p:nvPr>
        </p:nvSpPr>
        <p:spPr>
          <a:xfrm>
            <a:off x="346075" y="1493711"/>
            <a:ext cx="5029200" cy="904863"/>
          </a:xfrm>
          <a:prstGeom prst="rect">
            <a:avLst/>
          </a:prstGeom>
        </p:spPr>
        <p:txBody>
          <a:bodyPr wrap="square" lIns="0" tIns="0" rIns="0" bIns="0" anchor="b">
            <a:spAutoFit/>
          </a:bodyPr>
          <a:lstStyle>
            <a:lvl1pPr marL="0" marR="0" indent="0" algn="l" defTabSz="457200" rtl="0" eaLnBrk="1" fontAlgn="auto" latinLnBrk="0" hangingPunct="1">
              <a:lnSpc>
                <a:spcPct val="105000"/>
              </a:lnSpc>
              <a:spcBef>
                <a:spcPct val="0"/>
              </a:spcBef>
              <a:spcAft>
                <a:spcPts val="0"/>
              </a:spcAft>
              <a:buClrTx/>
              <a:buSzTx/>
              <a:buFontTx/>
              <a:buNone/>
              <a:tabLst/>
              <a:defRPr sz="2800" b="1">
                <a:solidFill>
                  <a:schemeClr val="bg1"/>
                </a:solidFill>
              </a:defRPr>
            </a:lvl1pPr>
          </a:lstStyle>
          <a:p>
            <a:pPr lvl="0"/>
            <a:r>
              <a:rPr lang="en-US" dirty="0" smtClean="0"/>
              <a:t>CLICK TO EDIT THIS SECTION TITLE</a:t>
            </a:r>
            <a:endParaRPr lang="en-US" dirty="0"/>
          </a:p>
        </p:txBody>
      </p:sp>
      <p:sp>
        <p:nvSpPr>
          <p:cNvPr id="13" name="Text Placeholder 4"/>
          <p:cNvSpPr>
            <a:spLocks noGrp="1"/>
          </p:cNvSpPr>
          <p:nvPr>
            <p:ph type="body" sz="quarter" idx="10"/>
          </p:nvPr>
        </p:nvSpPr>
        <p:spPr>
          <a:xfrm>
            <a:off x="264042" y="2553459"/>
            <a:ext cx="5111233" cy="1730837"/>
          </a:xfrm>
          <a:prstGeom prst="rect">
            <a:avLst/>
          </a:prstGeom>
        </p:spPr>
        <p:txBody>
          <a:bodyPr/>
          <a:lstStyle>
            <a:lvl1pPr marL="0" indent="0">
              <a:spcBef>
                <a:spcPts val="300"/>
              </a:spcBef>
              <a:buNone/>
              <a:defRPr sz="1600">
                <a:solidFill>
                  <a:schemeClr val="bg1"/>
                </a:solidFill>
              </a:defRPr>
            </a:lvl1pPr>
            <a:lvl2pPr marL="457200" indent="-228600">
              <a:spcBef>
                <a:spcPts val="300"/>
              </a:spcBef>
              <a:buClr>
                <a:schemeClr val="accent1"/>
              </a:buClr>
              <a:buSzPct val="90000"/>
              <a:buFont typeface="Webdings" panose="05030102010509060703" pitchFamily="18" charset="2"/>
              <a:buChar char="4"/>
              <a:defRPr sz="1400">
                <a:solidFill>
                  <a:schemeClr val="bg1"/>
                </a:solidFill>
              </a:defRPr>
            </a:lvl2pPr>
            <a:lvl3pPr marL="685800" indent="-228600">
              <a:spcBef>
                <a:spcPts val="300"/>
              </a:spcBef>
              <a:buClr>
                <a:schemeClr val="accent1"/>
              </a:buClr>
              <a:buSzPct val="90000"/>
              <a:buFont typeface="Webdings" panose="05030102010509060703" pitchFamily="18" charset="2"/>
              <a:buChar char="4"/>
              <a:defRPr sz="1200">
                <a:solidFill>
                  <a:schemeClr val="bg1"/>
                </a:solidFill>
              </a:defRPr>
            </a:lvl3pPr>
            <a:lvl4pPr marL="914400" indent="-228600">
              <a:spcBef>
                <a:spcPts val="300"/>
              </a:spcBef>
              <a:buClr>
                <a:schemeClr val="accent1"/>
              </a:buClr>
              <a:buSzPct val="90000"/>
              <a:buFont typeface="Webdings" panose="05030102010509060703" pitchFamily="18" charset="2"/>
              <a:buChar char="4"/>
              <a:defRPr sz="1200">
                <a:solidFill>
                  <a:schemeClr val="bg1"/>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083463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FP Blank with Title">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062623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FP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2299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P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6616" y="2423160"/>
            <a:ext cx="4222750" cy="904863"/>
          </a:xfrm>
          <a:prstGeom prst="rect">
            <a:avLst/>
          </a:prstGeom>
        </p:spPr>
        <p:txBody>
          <a:bodyPr wrap="square" lIns="0" tIns="0" rIns="0" bIns="0" anchor="b">
            <a:spAutoFit/>
          </a:bodyPr>
          <a:lstStyle>
            <a:lvl1pPr marL="0" marR="0" indent="0" algn="l" defTabSz="457200" rtl="0" eaLnBrk="1" fontAlgn="auto" latinLnBrk="0" hangingPunct="1">
              <a:lnSpc>
                <a:spcPct val="105000"/>
              </a:lnSpc>
              <a:spcBef>
                <a:spcPct val="0"/>
              </a:spcBef>
              <a:spcAft>
                <a:spcPts val="0"/>
              </a:spcAft>
              <a:buClrTx/>
              <a:buSzTx/>
              <a:buFontTx/>
              <a:buNone/>
              <a:tabLst/>
              <a:defRPr sz="2800" b="1">
                <a:solidFill>
                  <a:schemeClr val="bg1"/>
                </a:solidFill>
              </a:defRPr>
            </a:lvl1pPr>
          </a:lstStyle>
          <a:p>
            <a:pPr lvl="0"/>
            <a:r>
              <a:rPr lang="en-US" dirty="0" smtClean="0"/>
              <a:t>CLICK TO EDIT PRESENTATION TITLE</a:t>
            </a:r>
            <a:endParaRPr lang="en-US" dirty="0"/>
          </a:p>
        </p:txBody>
      </p:sp>
      <p:sp>
        <p:nvSpPr>
          <p:cNvPr id="11" name="Text Placeholder 10"/>
          <p:cNvSpPr>
            <a:spLocks noGrp="1"/>
          </p:cNvSpPr>
          <p:nvPr>
            <p:ph type="body" sz="quarter" idx="10" hasCustomPrompt="1"/>
          </p:nvPr>
        </p:nvSpPr>
        <p:spPr>
          <a:xfrm>
            <a:off x="384048" y="3410712"/>
            <a:ext cx="4222750" cy="1069848"/>
          </a:xfrm>
          <a:prstGeom prst="rect">
            <a:avLst/>
          </a:prstGeom>
        </p:spPr>
        <p:txBody>
          <a:bodyPr vert="horz" wrap="square" lIns="0" tIns="0" rIns="0" bIns="0">
            <a:noAutofit/>
          </a:bodyPr>
          <a:lstStyle>
            <a:lvl1pPr marL="0" indent="0" algn="l">
              <a:spcBef>
                <a:spcPts val="0"/>
              </a:spcBef>
              <a:buNone/>
              <a:defRPr sz="1800" b="1" baseline="0">
                <a:solidFill>
                  <a:srgbClr val="FFFFFF"/>
                </a:solidFill>
              </a:defRPr>
            </a:lvl1pPr>
            <a:lvl2pPr>
              <a:buNone/>
              <a:defRPr>
                <a:solidFill>
                  <a:srgbClr val="FFFFFF"/>
                </a:solidFill>
              </a:defRPr>
            </a:lvl2pPr>
            <a:lvl3pPr>
              <a:buNone/>
              <a:defRPr>
                <a:solidFill>
                  <a:srgbClr val="FFFFFF"/>
                </a:solidFill>
              </a:defRPr>
            </a:lvl3pPr>
            <a:lvl4pPr>
              <a:buNone/>
              <a:defRPr>
                <a:solidFill>
                  <a:srgbClr val="FFFFFF"/>
                </a:solidFill>
              </a:defRPr>
            </a:lvl4pPr>
            <a:lvl5pPr>
              <a:defRPr>
                <a:solidFill>
                  <a:srgbClr val="FFFFFF"/>
                </a:solidFill>
              </a:defRPr>
            </a:lvl5pPr>
          </a:lstStyle>
          <a:p>
            <a:pPr lvl="0"/>
            <a:r>
              <a:rPr lang="en-US" dirty="0" smtClean="0"/>
              <a:t>Edit the Footer text by going to the ‘View tab’ and click ‘Slide Master’</a:t>
            </a:r>
          </a:p>
        </p:txBody>
      </p:sp>
    </p:spTree>
    <p:extLst>
      <p:ext uri="{BB962C8B-B14F-4D97-AF65-F5344CB8AC3E}">
        <p14:creationId xmlns:p14="http://schemas.microsoft.com/office/powerpoint/2010/main" val="32956813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P Parti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5157216"/>
          </a:xfrm>
          <a:prstGeom prst="rect">
            <a:avLst/>
          </a:prstGeom>
        </p:spPr>
      </p:pic>
      <p:sp>
        <p:nvSpPr>
          <p:cNvPr id="11" name="TextBox 10"/>
          <p:cNvSpPr txBox="1"/>
          <p:nvPr userDrawn="1"/>
        </p:nvSpPr>
        <p:spPr>
          <a:xfrm>
            <a:off x="5409936" y="4845983"/>
            <a:ext cx="3429264" cy="297517"/>
          </a:xfrm>
          <a:prstGeom prst="rect">
            <a:avLst/>
          </a:prstGeom>
          <a:noFill/>
        </p:spPr>
        <p:txBody>
          <a:bodyPr wrap="square" lIns="0" tIns="0" rIns="0" bIns="0" rtlCol="0">
            <a:noAutofit/>
          </a:bodyPr>
          <a:lstStyle/>
          <a:p>
            <a:pPr algn="r" defTabSz="457200" eaLnBrk="1" fontAlgn="auto" hangingPunct="1">
              <a:spcBef>
                <a:spcPts val="0"/>
              </a:spcBef>
              <a:spcAft>
                <a:spcPts val="0"/>
              </a:spcAft>
            </a:pPr>
            <a:r>
              <a:rPr lang="en-GB" sz="600" dirty="0" smtClean="0">
                <a:solidFill>
                  <a:srgbClr val="FFFFFF"/>
                </a:solidFill>
                <a:latin typeface="Arial"/>
              </a:rPr>
              <a:t>Copyright © 2017 Forcepoint. All rights reserved.  </a:t>
            </a:r>
            <a:r>
              <a:rPr lang="en-US" sz="600" dirty="0" smtClean="0">
                <a:solidFill>
                  <a:srgbClr val="FFFFFF"/>
                </a:solidFill>
                <a:latin typeface="Arial"/>
              </a:rPr>
              <a:t>|  </a:t>
            </a:r>
            <a:fld id="{2066355A-084C-D24E-9AD2-7E4FC41EA627}" type="slidenum">
              <a:rPr lang="en-US" sz="600" smtClean="0">
                <a:solidFill>
                  <a:srgbClr val="FFFFFF"/>
                </a:solidFill>
                <a:latin typeface="Arial"/>
              </a:rPr>
              <a:pPr algn="r" defTabSz="457200" eaLnBrk="1" fontAlgn="auto" hangingPunct="1">
                <a:spcBef>
                  <a:spcPts val="0"/>
                </a:spcBef>
                <a:spcAft>
                  <a:spcPts val="0"/>
                </a:spcAft>
              </a:pPr>
              <a:t>‹#›</a:t>
            </a:fld>
            <a:endParaRPr lang="en-US" sz="600" dirty="0">
              <a:solidFill>
                <a:srgbClr val="FFFFFF"/>
              </a:solidFill>
              <a:latin typeface="Arial"/>
            </a:endParaRPr>
          </a:p>
        </p:txBody>
      </p:sp>
      <p:sp>
        <p:nvSpPr>
          <p:cNvPr id="12" name="Title 1"/>
          <p:cNvSpPr>
            <a:spLocks noGrp="1"/>
          </p:cNvSpPr>
          <p:nvPr>
            <p:ph type="ctrTitle" hasCustomPrompt="1"/>
          </p:nvPr>
        </p:nvSpPr>
        <p:spPr>
          <a:xfrm>
            <a:off x="384048" y="594360"/>
            <a:ext cx="5029200" cy="904863"/>
          </a:xfrm>
          <a:prstGeom prst="rect">
            <a:avLst/>
          </a:prstGeom>
        </p:spPr>
        <p:txBody>
          <a:bodyPr wrap="square" lIns="0" tIns="0" rIns="0" bIns="0" anchor="b">
            <a:spAutoFit/>
          </a:bodyPr>
          <a:lstStyle>
            <a:lvl1pPr marL="0" marR="0" indent="0" algn="l" defTabSz="457200" rtl="0" eaLnBrk="1" fontAlgn="auto" latinLnBrk="0" hangingPunct="1">
              <a:lnSpc>
                <a:spcPct val="105000"/>
              </a:lnSpc>
              <a:spcBef>
                <a:spcPct val="0"/>
              </a:spcBef>
              <a:spcAft>
                <a:spcPts val="0"/>
              </a:spcAft>
              <a:buClrTx/>
              <a:buSzTx/>
              <a:buFontTx/>
              <a:buNone/>
              <a:tabLst/>
              <a:defRPr sz="2800" b="1">
                <a:solidFill>
                  <a:schemeClr val="bg1"/>
                </a:solidFill>
              </a:defRPr>
            </a:lvl1pPr>
          </a:lstStyle>
          <a:p>
            <a:pPr lvl="0"/>
            <a:r>
              <a:rPr lang="en-US" dirty="0" smtClean="0"/>
              <a:t>CLICK TO EDIT THIS SECTION TITLE</a:t>
            </a:r>
            <a:endParaRPr lang="en-US" dirty="0"/>
          </a:p>
        </p:txBody>
      </p:sp>
      <p:sp>
        <p:nvSpPr>
          <p:cNvPr id="13" name="Text Placeholder 4"/>
          <p:cNvSpPr>
            <a:spLocks noGrp="1"/>
          </p:cNvSpPr>
          <p:nvPr>
            <p:ph type="body" sz="quarter" idx="10"/>
          </p:nvPr>
        </p:nvSpPr>
        <p:spPr>
          <a:xfrm>
            <a:off x="301752" y="1655064"/>
            <a:ext cx="5111233" cy="1730837"/>
          </a:xfrm>
          <a:prstGeom prst="rect">
            <a:avLst/>
          </a:prstGeom>
        </p:spPr>
        <p:txBody>
          <a:bodyPr/>
          <a:lstStyle>
            <a:lvl1pPr marL="0" indent="0">
              <a:spcBef>
                <a:spcPts val="300"/>
              </a:spcBef>
              <a:buNone/>
              <a:defRPr sz="1600">
                <a:solidFill>
                  <a:schemeClr val="bg1"/>
                </a:solidFill>
              </a:defRPr>
            </a:lvl1pPr>
            <a:lvl2pPr marL="457200" indent="-228600">
              <a:spcBef>
                <a:spcPts val="300"/>
              </a:spcBef>
              <a:buClr>
                <a:schemeClr val="accent1"/>
              </a:buClr>
              <a:buSzPct val="90000"/>
              <a:buFont typeface="Webdings" panose="05030102010509060703" pitchFamily="18" charset="2"/>
              <a:buChar char="4"/>
              <a:defRPr sz="1400">
                <a:solidFill>
                  <a:schemeClr val="bg1"/>
                </a:solidFill>
              </a:defRPr>
            </a:lvl2pPr>
            <a:lvl3pPr marL="685800" indent="-228600">
              <a:spcBef>
                <a:spcPts val="300"/>
              </a:spcBef>
              <a:buClr>
                <a:schemeClr val="accent1"/>
              </a:buClr>
              <a:buSzPct val="90000"/>
              <a:buFont typeface="Webdings" panose="05030102010509060703" pitchFamily="18" charset="2"/>
              <a:buChar char="4"/>
              <a:defRPr sz="1200">
                <a:solidFill>
                  <a:schemeClr val="bg1"/>
                </a:solidFill>
              </a:defRPr>
            </a:lvl3pPr>
            <a:lvl4pPr marL="914400" indent="-228600">
              <a:spcBef>
                <a:spcPts val="300"/>
              </a:spcBef>
              <a:buClr>
                <a:schemeClr val="accent1"/>
              </a:buClr>
              <a:buSzPct val="90000"/>
              <a:buFont typeface="Webdings" panose="05030102010509060703" pitchFamily="18" charset="2"/>
              <a:buChar char="4"/>
              <a:defRPr sz="1200">
                <a:solidFill>
                  <a:schemeClr val="bg1"/>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50077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FP Blank with Title">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1"/>
            <a:ext cx="8458200" cy="331470"/>
          </a:xfrm>
          <a:prstGeom prst="rect">
            <a:avLst/>
          </a:prstGeom>
        </p:spPr>
        <p:txBody>
          <a:bodyPr vert="horz" wrap="squar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408675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P Text 1 Column Black">
    <p:spTree>
      <p:nvGrpSpPr>
        <p:cNvPr id="1" name=""/>
        <p:cNvGrpSpPr/>
        <p:nvPr/>
      </p:nvGrpSpPr>
      <p:grpSpPr>
        <a:xfrm>
          <a:off x="0" y="0"/>
          <a:ext cx="0" cy="0"/>
          <a:chOff x="0" y="0"/>
          <a:chExt cx="0" cy="0"/>
        </a:xfrm>
      </p:grpSpPr>
      <p:sp>
        <p:nvSpPr>
          <p:cNvPr id="5" name="Title 7"/>
          <p:cNvSpPr>
            <a:spLocks noGrp="1"/>
          </p:cNvSpPr>
          <p:nvPr>
            <p:ph type="title" hasCustomPrompt="1"/>
          </p:nvPr>
        </p:nvSpPr>
        <p:spPr>
          <a:xfrm>
            <a:off x="347471" y="182881"/>
            <a:ext cx="8458200" cy="331470"/>
          </a:xfrm>
          <a:prstGeom prst="rect">
            <a:avLst/>
          </a:prstGeom>
        </p:spPr>
        <p:txBody>
          <a:bodyPr vert="horz" wrap="none" lIns="0" tIns="0" rIns="0" bIns="0">
            <a:noAutofit/>
          </a:bodyPr>
          <a:lstStyle>
            <a:lvl1pPr algn="l">
              <a:defRPr sz="2000" b="1" cap="all" baseline="0">
                <a:solidFill>
                  <a:schemeClr val="bg1"/>
                </a:solidFill>
              </a:defRPr>
            </a:lvl1pPr>
          </a:lstStyle>
          <a:p>
            <a:r>
              <a:rPr lang="en-US" dirty="0" smtClean="0"/>
              <a:t>CLICK TO EDIT MASTER TITLE STYLE</a:t>
            </a:r>
            <a:endParaRPr lang="en-US" dirty="0"/>
          </a:p>
        </p:txBody>
      </p:sp>
      <p:sp>
        <p:nvSpPr>
          <p:cNvPr id="6" name="Text Placeholder 4"/>
          <p:cNvSpPr>
            <a:spLocks noGrp="1"/>
          </p:cNvSpPr>
          <p:nvPr>
            <p:ph type="body" sz="quarter" idx="10"/>
          </p:nvPr>
        </p:nvSpPr>
        <p:spPr>
          <a:xfrm>
            <a:off x="235688" y="666750"/>
            <a:ext cx="8603511" cy="3581400"/>
          </a:xfrm>
          <a:prstGeom prst="rect">
            <a:avLst/>
          </a:prstGeom>
        </p:spPr>
        <p:txBody>
          <a:bodyPr/>
          <a:lstStyle>
            <a:lvl1pPr marL="0" indent="0">
              <a:spcBef>
                <a:spcPts val="300"/>
              </a:spcBef>
              <a:buNone/>
              <a:defRPr sz="1800">
                <a:solidFill>
                  <a:schemeClr val="bg1"/>
                </a:solidFill>
              </a:defRPr>
            </a:lvl1pPr>
            <a:lvl2pPr marL="457200" indent="-228600">
              <a:spcBef>
                <a:spcPts val="300"/>
              </a:spcBef>
              <a:buSzPct val="90000"/>
              <a:buFontTx/>
              <a:buBlip>
                <a:blip r:embed="rId2"/>
              </a:buBlip>
              <a:defRPr sz="1400">
                <a:solidFill>
                  <a:schemeClr val="bg1"/>
                </a:solidFill>
              </a:defRPr>
            </a:lvl2pPr>
            <a:lvl3pPr marL="685800" indent="-228600">
              <a:spcBef>
                <a:spcPts val="300"/>
              </a:spcBef>
              <a:buSzPct val="90000"/>
              <a:buFontTx/>
              <a:buBlip>
                <a:blip r:embed="rId2"/>
              </a:buBlip>
              <a:defRPr sz="1200">
                <a:solidFill>
                  <a:schemeClr val="bg1"/>
                </a:solidFill>
              </a:defRPr>
            </a:lvl3pPr>
            <a:lvl4pPr marL="914400" indent="-228600">
              <a:spcBef>
                <a:spcPts val="300"/>
              </a:spcBef>
              <a:buSzPct val="90000"/>
              <a:buFontTx/>
              <a:buBlip>
                <a:blip r:embed="rId2"/>
              </a:buBlip>
              <a:defRPr sz="1200">
                <a:solidFill>
                  <a:schemeClr val="bg1"/>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7125872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6.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082905"/>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975" r:id="rId3"/>
    <p:sldLayoutId id="2147483976" r:id="rId4"/>
    <p:sldLayoutId id="2147483977"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0" y="0"/>
            <a:ext cx="9144000" cy="5157216"/>
          </a:xfrm>
          <a:prstGeom prst="rect">
            <a:avLst/>
          </a:prstGeom>
        </p:spPr>
      </p:pic>
      <p:sp>
        <p:nvSpPr>
          <p:cNvPr id="8" name="TextBox 7"/>
          <p:cNvSpPr txBox="1"/>
          <p:nvPr userDrawn="1"/>
        </p:nvSpPr>
        <p:spPr>
          <a:xfrm>
            <a:off x="3048000" y="4845983"/>
            <a:ext cx="5766064" cy="297517"/>
          </a:xfrm>
          <a:prstGeom prst="rect">
            <a:avLst/>
          </a:prstGeom>
          <a:noFill/>
        </p:spPr>
        <p:txBody>
          <a:bodyPr wrap="square" lIns="0" tIns="0" rIns="0" bIns="0" rtlCol="0">
            <a:noAutofit/>
          </a:bodyPr>
          <a:lstStyle/>
          <a:p>
            <a:pPr algn="r" defTabSz="457200" eaLnBrk="1" fontAlgn="auto" hangingPunct="1">
              <a:spcBef>
                <a:spcPts val="0"/>
              </a:spcBef>
              <a:spcAft>
                <a:spcPts val="0"/>
              </a:spcAft>
            </a:pPr>
            <a:r>
              <a:rPr lang="en-GB" sz="600" dirty="0" smtClean="0">
                <a:solidFill>
                  <a:srgbClr val="FFFFFF"/>
                </a:solidFill>
                <a:latin typeface="Arial"/>
              </a:rPr>
              <a:t>Copyright © 2017 Forcepoint. All rights reserved.</a:t>
            </a:r>
            <a:endParaRPr lang="en-US" sz="600" dirty="0">
              <a:solidFill>
                <a:srgbClr val="FFFFFF"/>
              </a:solidFill>
              <a:latin typeface="Arial"/>
            </a:endParaRPr>
          </a:p>
        </p:txBody>
      </p:sp>
    </p:spTree>
    <p:extLst>
      <p:ext uri="{BB962C8B-B14F-4D97-AF65-F5344CB8AC3E}">
        <p14:creationId xmlns:p14="http://schemas.microsoft.com/office/powerpoint/2010/main" val="92215879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84"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5" cstate="email">
            <a:extLst>
              <a:ext uri="{28A0092B-C50C-407E-A947-70E740481C1C}">
                <a14:useLocalDpi xmlns:a14="http://schemas.microsoft.com/office/drawing/2010/main" val="0"/>
              </a:ext>
            </a:extLst>
          </a:blip>
          <a:stretch>
            <a:fillRect/>
          </a:stretch>
        </p:blipFill>
        <p:spPr>
          <a:xfrm>
            <a:off x="-1" y="0"/>
            <a:ext cx="9144000" cy="5157216"/>
          </a:xfrm>
          <a:prstGeom prst="rect">
            <a:avLst/>
          </a:prstGeom>
          <a:ln w="50800">
            <a:solidFill>
              <a:schemeClr val="bg2">
                <a:lumMod val="10000"/>
              </a:schemeClr>
            </a:solidFill>
          </a:ln>
          <a:effectLst/>
        </p:spPr>
      </p:pic>
      <p:sp>
        <p:nvSpPr>
          <p:cNvPr id="7" name="TextBox 6"/>
          <p:cNvSpPr txBox="1"/>
          <p:nvPr/>
        </p:nvSpPr>
        <p:spPr>
          <a:xfrm>
            <a:off x="2181225" y="4784547"/>
            <a:ext cx="6623314" cy="297517"/>
          </a:xfrm>
          <a:prstGeom prst="rect">
            <a:avLst/>
          </a:prstGeom>
          <a:noFill/>
        </p:spPr>
        <p:txBody>
          <a:bodyPr wrap="square" lIns="0" tIns="0" rIns="0" bIns="0" rtlCol="0">
            <a:noAutofit/>
          </a:bodyPr>
          <a:lstStyle/>
          <a:p>
            <a:pPr algn="r" defTabSz="457200" eaLnBrk="1" fontAlgn="auto" hangingPunct="1">
              <a:spcBef>
                <a:spcPts val="0"/>
              </a:spcBef>
              <a:spcAft>
                <a:spcPts val="0"/>
              </a:spcAft>
            </a:pPr>
            <a:r>
              <a:rPr lang="en-GB" sz="600" dirty="0" smtClean="0">
                <a:solidFill>
                  <a:srgbClr val="FFFFFF"/>
                </a:solidFill>
                <a:latin typeface="Arial"/>
              </a:rPr>
              <a:t>Copyright © 2017 Forcepoint. All rights reserved.  </a:t>
            </a:r>
            <a:r>
              <a:rPr lang="en-US" sz="600" dirty="0" smtClean="0">
                <a:solidFill>
                  <a:srgbClr val="FFFFFF"/>
                </a:solidFill>
                <a:latin typeface="Arial"/>
              </a:rPr>
              <a:t>|  </a:t>
            </a:r>
            <a:fld id="{2066355A-084C-D24E-9AD2-7E4FC41EA627}" type="slidenum">
              <a:rPr lang="en-US" sz="600" smtClean="0">
                <a:solidFill>
                  <a:srgbClr val="FFFFFF"/>
                </a:solidFill>
                <a:latin typeface="Arial"/>
              </a:rPr>
              <a:pPr algn="r" defTabSz="457200" eaLnBrk="1" fontAlgn="auto" hangingPunct="1">
                <a:spcBef>
                  <a:spcPts val="0"/>
                </a:spcBef>
                <a:spcAft>
                  <a:spcPts val="0"/>
                </a:spcAft>
              </a:pPr>
              <a:t>‹#›</a:t>
            </a:fld>
            <a:endParaRPr lang="en-US" sz="600" dirty="0">
              <a:solidFill>
                <a:srgbClr val="FFFFFF"/>
              </a:solidFill>
              <a:latin typeface="Arial"/>
            </a:endParaRPr>
          </a:p>
        </p:txBody>
      </p:sp>
    </p:spTree>
    <p:extLst>
      <p:ext uri="{BB962C8B-B14F-4D97-AF65-F5344CB8AC3E}">
        <p14:creationId xmlns:p14="http://schemas.microsoft.com/office/powerpoint/2010/main" val="2054630695"/>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83" r:id="rId8"/>
    <p:sldLayoutId id="2147483960" r:id="rId9"/>
    <p:sldLayoutId id="2147483961" r:id="rId10"/>
    <p:sldLayoutId id="2147483986" r:id="rId11"/>
    <p:sldLayoutId id="2147483964" r:id="rId12"/>
    <p:sldLayoutId id="2147483985" r:id="rId1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37.png"/><Relationship Id="rId5" Type="http://schemas.openxmlformats.org/officeDocument/2006/relationships/image" Target="../media/image36.emf"/><Relationship Id="rId4" Type="http://schemas.openxmlformats.org/officeDocument/2006/relationships/image" Target="../media/image35.jp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2.emf"/><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20.emf"/><Relationship Id="rId18" Type="http://schemas.openxmlformats.org/officeDocument/2006/relationships/image" Target="../media/image25.emf"/><Relationship Id="rId3" Type="http://schemas.openxmlformats.org/officeDocument/2006/relationships/image" Target="../media/image10.emf"/><Relationship Id="rId7" Type="http://schemas.openxmlformats.org/officeDocument/2006/relationships/image" Target="../media/image14.emf"/><Relationship Id="rId12" Type="http://schemas.openxmlformats.org/officeDocument/2006/relationships/image" Target="../media/image19.emf"/><Relationship Id="rId17" Type="http://schemas.openxmlformats.org/officeDocument/2006/relationships/image" Target="../media/image24.emf"/><Relationship Id="rId2" Type="http://schemas.openxmlformats.org/officeDocument/2006/relationships/notesSlide" Target="../notesSlides/notesSlide5.xml"/><Relationship Id="rId16" Type="http://schemas.openxmlformats.org/officeDocument/2006/relationships/image" Target="../media/image23.emf"/><Relationship Id="rId20" Type="http://schemas.openxmlformats.org/officeDocument/2006/relationships/image" Target="../media/image27.emf"/><Relationship Id="rId1" Type="http://schemas.openxmlformats.org/officeDocument/2006/relationships/slideLayout" Target="../slideLayouts/slideLayout18.xml"/><Relationship Id="rId6" Type="http://schemas.openxmlformats.org/officeDocument/2006/relationships/image" Target="../media/image13.emf"/><Relationship Id="rId11" Type="http://schemas.openxmlformats.org/officeDocument/2006/relationships/image" Target="../media/image18.emf"/><Relationship Id="rId5" Type="http://schemas.openxmlformats.org/officeDocument/2006/relationships/image" Target="../media/image12.emf"/><Relationship Id="rId15" Type="http://schemas.openxmlformats.org/officeDocument/2006/relationships/image" Target="../media/image22.png"/><Relationship Id="rId10" Type="http://schemas.openxmlformats.org/officeDocument/2006/relationships/image" Target="../media/image17.emf"/><Relationship Id="rId19" Type="http://schemas.openxmlformats.org/officeDocument/2006/relationships/image" Target="../media/image26.emf"/><Relationship Id="rId4" Type="http://schemas.openxmlformats.org/officeDocument/2006/relationships/image" Target="../media/image11.emf"/><Relationship Id="rId9" Type="http://schemas.openxmlformats.org/officeDocument/2006/relationships/image" Target="../media/image16.emf"/><Relationship Id="rId14" Type="http://schemas.openxmlformats.org/officeDocument/2006/relationships/image" Target="../media/image21.emf"/></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56616" y="2423160"/>
            <a:ext cx="5815584" cy="904863"/>
          </a:xfrm>
        </p:spPr>
        <p:txBody>
          <a:bodyPr/>
          <a:lstStyle/>
          <a:p>
            <a:r>
              <a:rPr lang="en-GB" dirty="0" smtClean="0"/>
              <a:t>Common Threat Traits for</a:t>
            </a:r>
            <a:br>
              <a:rPr lang="en-GB" dirty="0" smtClean="0"/>
            </a:br>
            <a:r>
              <a:rPr lang="en-GB" dirty="0" smtClean="0"/>
              <a:t>Effective Strategy Development</a:t>
            </a:r>
            <a:endParaRPr lang="en-US" dirty="0"/>
          </a:p>
        </p:txBody>
      </p:sp>
      <p:sp>
        <p:nvSpPr>
          <p:cNvPr id="12" name="Text Placeholder 11"/>
          <p:cNvSpPr>
            <a:spLocks noGrp="1"/>
          </p:cNvSpPr>
          <p:nvPr>
            <p:ph type="body" sz="quarter" idx="10"/>
          </p:nvPr>
        </p:nvSpPr>
        <p:spPr/>
        <p:txBody>
          <a:bodyPr/>
          <a:lstStyle/>
          <a:p>
            <a:r>
              <a:rPr lang="en-GB" sz="2000" b="0" dirty="0" smtClean="0"/>
              <a:t>Bob </a:t>
            </a:r>
            <a:r>
              <a:rPr lang="en-GB" sz="2000" b="0" dirty="0"/>
              <a:t>Hansmann</a:t>
            </a:r>
            <a:br>
              <a:rPr lang="en-GB" sz="2000" b="0" dirty="0"/>
            </a:br>
            <a:r>
              <a:rPr lang="en-GB" b="0" dirty="0">
                <a:solidFill>
                  <a:schemeClr val="accent1"/>
                </a:solidFill>
              </a:rPr>
              <a:t>Director, Security Technologies</a:t>
            </a:r>
            <a:endParaRPr lang="en-US" b="0" i="1" spc="50" dirty="0">
              <a:solidFill>
                <a:schemeClr val="accent1"/>
              </a:solidFill>
            </a:endParaRPr>
          </a:p>
          <a:p>
            <a:endParaRPr lang="en-US" dirty="0"/>
          </a:p>
        </p:txBody>
      </p:sp>
    </p:spTree>
    <p:extLst>
      <p:ext uri="{BB962C8B-B14F-4D97-AF65-F5344CB8AC3E}">
        <p14:creationId xmlns:p14="http://schemas.microsoft.com/office/powerpoint/2010/main" val="2941402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blogs.forcepoint.com/sites/default/files/u1121/201705_wcry_mess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23478"/>
            <a:ext cx="5976664" cy="447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331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blogs.forcepoint.com/sites/default/files/u1121/201705_wcry_diagram-r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733688"/>
            <a:ext cx="6781800" cy="397166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smtClean="0"/>
              <a:t>Lateral Movement is vital to attackers success</a:t>
            </a:r>
            <a:endParaRPr lang="en-US" dirty="0"/>
          </a:p>
        </p:txBody>
      </p:sp>
    </p:spTree>
    <p:extLst>
      <p:ext uri="{BB962C8B-B14F-4D97-AF65-F5344CB8AC3E}">
        <p14:creationId xmlns:p14="http://schemas.microsoft.com/office/powerpoint/2010/main" val="3855966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35696" y="195486"/>
            <a:ext cx="5422203" cy="4320480"/>
          </a:xfrm>
          <a:prstGeom prst="rect">
            <a:avLst/>
          </a:prstGeom>
        </p:spPr>
      </p:pic>
    </p:spTree>
    <p:extLst>
      <p:ext uri="{BB962C8B-B14F-4D97-AF65-F5344CB8AC3E}">
        <p14:creationId xmlns:p14="http://schemas.microsoft.com/office/powerpoint/2010/main" val="851656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blogs.forcepoint.com/sites/default/files/u1121/201705_wcry_ngf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07654"/>
            <a:ext cx="8640954"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43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400"/>
              </a:lnSpc>
            </a:pPr>
            <a:r>
              <a:rPr lang="en-US" sz="4000" dirty="0" smtClean="0">
                <a:solidFill>
                  <a:schemeClr val="bg1"/>
                </a:solidFill>
              </a:rPr>
              <a:t>What’s in a name?</a:t>
            </a:r>
            <a:endParaRPr lang="en-US" sz="4000" dirty="0">
              <a:solidFill>
                <a:schemeClr val="bg1"/>
              </a:solidFill>
            </a:endParaRPr>
          </a:p>
        </p:txBody>
      </p:sp>
      <p:sp>
        <p:nvSpPr>
          <p:cNvPr id="7" name="TextBox 6"/>
          <p:cNvSpPr txBox="1"/>
          <p:nvPr/>
        </p:nvSpPr>
        <p:spPr>
          <a:xfrm>
            <a:off x="1371600" y="971550"/>
            <a:ext cx="3198311" cy="1446550"/>
          </a:xfrm>
          <a:prstGeom prst="rect">
            <a:avLst/>
          </a:prstGeom>
          <a:noFill/>
        </p:spPr>
        <p:txBody>
          <a:bodyPr wrap="none" rtlCol="0">
            <a:spAutoFit/>
          </a:bodyPr>
          <a:lstStyle/>
          <a:p>
            <a:r>
              <a:rPr lang="en-GB" sz="8800" b="1" dirty="0" smtClean="0">
                <a:solidFill>
                  <a:srgbClr val="FFFF00"/>
                </a:solidFill>
                <a:latin typeface="+mn-lt"/>
              </a:rPr>
              <a:t>Petya</a:t>
            </a:r>
            <a:endParaRPr lang="en-GB" sz="8800" b="1" dirty="0">
              <a:solidFill>
                <a:srgbClr val="FFFF00"/>
              </a:solidFill>
              <a:latin typeface="+mn-lt"/>
            </a:endParaRPr>
          </a:p>
        </p:txBody>
      </p:sp>
      <p:sp>
        <p:nvSpPr>
          <p:cNvPr id="11" name="TextBox 10"/>
          <p:cNvSpPr txBox="1"/>
          <p:nvPr/>
        </p:nvSpPr>
        <p:spPr>
          <a:xfrm>
            <a:off x="4171258" y="1557751"/>
            <a:ext cx="3631122" cy="1046440"/>
          </a:xfrm>
          <a:prstGeom prst="rect">
            <a:avLst/>
          </a:prstGeom>
          <a:noFill/>
        </p:spPr>
        <p:txBody>
          <a:bodyPr wrap="none" rtlCol="0">
            <a:spAutoFit/>
          </a:bodyPr>
          <a:lstStyle/>
          <a:p>
            <a:r>
              <a:rPr lang="en-GB" sz="6200" b="1" dirty="0" err="1">
                <a:solidFill>
                  <a:srgbClr val="FF0000"/>
                </a:solidFill>
                <a:latin typeface="+mn-lt"/>
              </a:rPr>
              <a:t>NotPetya</a:t>
            </a:r>
            <a:endParaRPr lang="en-GB" sz="6200" b="1" dirty="0">
              <a:solidFill>
                <a:srgbClr val="FF0000"/>
              </a:solidFill>
              <a:latin typeface="+mn-lt"/>
            </a:endParaRPr>
          </a:p>
        </p:txBody>
      </p:sp>
      <p:sp>
        <p:nvSpPr>
          <p:cNvPr id="12" name="TextBox 11"/>
          <p:cNvSpPr txBox="1"/>
          <p:nvPr/>
        </p:nvSpPr>
        <p:spPr>
          <a:xfrm>
            <a:off x="2295238" y="1989577"/>
            <a:ext cx="2569806" cy="738664"/>
          </a:xfrm>
          <a:prstGeom prst="rect">
            <a:avLst/>
          </a:prstGeom>
          <a:noFill/>
        </p:spPr>
        <p:txBody>
          <a:bodyPr wrap="none" rtlCol="0">
            <a:spAutoFit/>
          </a:bodyPr>
          <a:lstStyle/>
          <a:p>
            <a:r>
              <a:rPr lang="en-GB" sz="4200" b="1" dirty="0" err="1">
                <a:solidFill>
                  <a:schemeClr val="accent5">
                    <a:lumMod val="60000"/>
                    <a:lumOff val="40000"/>
                  </a:schemeClr>
                </a:solidFill>
                <a:latin typeface="+mn-lt"/>
              </a:rPr>
              <a:t>PetrWrap</a:t>
            </a:r>
            <a:endParaRPr lang="en-GB" sz="4200" b="1" dirty="0">
              <a:solidFill>
                <a:schemeClr val="accent5">
                  <a:lumMod val="60000"/>
                  <a:lumOff val="40000"/>
                </a:schemeClr>
              </a:solidFill>
              <a:latin typeface="+mn-lt"/>
            </a:endParaRPr>
          </a:p>
        </p:txBody>
      </p:sp>
      <p:sp>
        <p:nvSpPr>
          <p:cNvPr id="13" name="TextBox 12"/>
          <p:cNvSpPr txBox="1"/>
          <p:nvPr/>
        </p:nvSpPr>
        <p:spPr>
          <a:xfrm>
            <a:off x="3133438" y="2251674"/>
            <a:ext cx="4339650" cy="1046440"/>
          </a:xfrm>
          <a:prstGeom prst="rect">
            <a:avLst/>
          </a:prstGeom>
          <a:noFill/>
        </p:spPr>
        <p:txBody>
          <a:bodyPr wrap="none" rtlCol="0">
            <a:spAutoFit/>
          </a:bodyPr>
          <a:lstStyle/>
          <a:p>
            <a:r>
              <a:rPr lang="en-GB" sz="6200" b="1" dirty="0" err="1">
                <a:solidFill>
                  <a:srgbClr val="00B0F0"/>
                </a:solidFill>
                <a:latin typeface="+mn-lt"/>
              </a:rPr>
              <a:t>GoldenEye</a:t>
            </a:r>
            <a:endParaRPr lang="en-GB" sz="6200" b="1" dirty="0">
              <a:solidFill>
                <a:srgbClr val="00B0F0"/>
              </a:solidFill>
              <a:latin typeface="+mn-lt"/>
            </a:endParaRPr>
          </a:p>
        </p:txBody>
      </p:sp>
      <p:sp>
        <p:nvSpPr>
          <p:cNvPr id="14" name="TextBox 13"/>
          <p:cNvSpPr txBox="1"/>
          <p:nvPr/>
        </p:nvSpPr>
        <p:spPr>
          <a:xfrm>
            <a:off x="2442259" y="2680197"/>
            <a:ext cx="3457998" cy="1354217"/>
          </a:xfrm>
          <a:prstGeom prst="rect">
            <a:avLst/>
          </a:prstGeom>
          <a:noFill/>
        </p:spPr>
        <p:txBody>
          <a:bodyPr wrap="none" rtlCol="0">
            <a:spAutoFit/>
          </a:bodyPr>
          <a:lstStyle/>
          <a:p>
            <a:r>
              <a:rPr lang="en-GB" sz="8200" b="1" dirty="0" err="1">
                <a:solidFill>
                  <a:schemeClr val="accent3">
                    <a:lumMod val="75000"/>
                  </a:schemeClr>
                </a:solidFill>
                <a:latin typeface="+mn-lt"/>
              </a:rPr>
              <a:t>Expetr</a:t>
            </a:r>
            <a:endParaRPr lang="en-GB" sz="8200" b="1" dirty="0">
              <a:solidFill>
                <a:schemeClr val="accent3">
                  <a:lumMod val="75000"/>
                </a:schemeClr>
              </a:solidFill>
              <a:latin typeface="+mn-lt"/>
            </a:endParaRPr>
          </a:p>
        </p:txBody>
      </p:sp>
    </p:spTree>
    <p:extLst>
      <p:ext uri="{BB962C8B-B14F-4D97-AF65-F5344CB8AC3E}">
        <p14:creationId xmlns:p14="http://schemas.microsoft.com/office/powerpoint/2010/main" val="1166284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607365" y="2023752"/>
            <a:ext cx="184666" cy="369332"/>
          </a:xfrm>
          <a:prstGeom prst="rect">
            <a:avLst/>
          </a:prstGeom>
          <a:noFill/>
        </p:spPr>
        <p:txBody>
          <a:bodyPr wrap="none" rtlCol="0">
            <a:spAutoFit/>
          </a:bodyPr>
          <a:lstStyle/>
          <a:p>
            <a:pPr defTabSz="457200" eaLnBrk="1" fontAlgn="auto" hangingPunct="1">
              <a:spcBef>
                <a:spcPts val="0"/>
              </a:spcBef>
              <a:spcAft>
                <a:spcPts val="0"/>
              </a:spcAft>
            </a:pPr>
            <a:endParaRPr lang="en-US" sz="1800" dirty="0">
              <a:solidFill>
                <a:srgbClr val="4D4D4D">
                  <a:lumMod val="75000"/>
                </a:srgbClr>
              </a:solidFill>
              <a:latin typeface="Arial"/>
            </a:endParaRPr>
          </a:p>
        </p:txBody>
      </p:sp>
      <p:sp>
        <p:nvSpPr>
          <p:cNvPr id="79" name="Text Placeholder 1"/>
          <p:cNvSpPr>
            <a:spLocks noGrp="1"/>
          </p:cNvSpPr>
          <p:nvPr/>
        </p:nvSpPr>
        <p:spPr>
          <a:xfrm>
            <a:off x="52862" y="780178"/>
            <a:ext cx="3957210" cy="2971800"/>
          </a:xfrm>
          <a:prstGeom prst="rect">
            <a:avLst/>
          </a:prstGeom>
        </p:spPr>
        <p:txBody>
          <a:bodyPr anchor="t" anchorCtr="0">
            <a:noAutofit/>
          </a:bodyPr>
          <a:lstStyle>
            <a:lvl1pPr marL="0" indent="0" algn="r" rtl="0" eaLnBrk="1" fontAlgn="base" hangingPunct="1">
              <a:spcBef>
                <a:spcPct val="20000"/>
              </a:spcBef>
              <a:spcAft>
                <a:spcPct val="0"/>
              </a:spcAft>
              <a:buClr>
                <a:schemeClr val="tx1"/>
              </a:buClr>
              <a:buSzPct val="60000"/>
              <a:buFont typeface="Wingdings" pitchFamily="2" charset="2"/>
              <a:buNone/>
              <a:defRPr sz="2800" b="1">
                <a:solidFill>
                  <a:schemeClr val="tx1"/>
                </a:solidFill>
                <a:latin typeface="Arial" pitchFamily="34" charset="0"/>
                <a:ea typeface="+mn-ea"/>
                <a:cs typeface="Arial" pitchFamily="34" charset="0"/>
              </a:defRPr>
            </a:lvl1pPr>
            <a:lvl2pPr marL="455613" indent="-223838" algn="l" rtl="0" eaLnBrk="1" fontAlgn="base" hangingPunct="1">
              <a:spcBef>
                <a:spcPct val="20000"/>
              </a:spcBef>
              <a:spcAft>
                <a:spcPct val="0"/>
              </a:spcAft>
              <a:buClr>
                <a:schemeClr val="tx1"/>
              </a:buClr>
              <a:buSzPct val="110000"/>
              <a:buChar char="–"/>
              <a:defRPr sz="1800">
                <a:solidFill>
                  <a:schemeClr val="tx1"/>
                </a:solidFill>
                <a:latin typeface="Arial" pitchFamily="34" charset="0"/>
                <a:cs typeface="Arial" pitchFamily="34" charset="0"/>
              </a:defRPr>
            </a:lvl2pPr>
            <a:lvl3pPr marL="679450" indent="-209550" algn="l" rtl="0" eaLnBrk="1" fontAlgn="base" hangingPunct="1">
              <a:spcBef>
                <a:spcPct val="20000"/>
              </a:spcBef>
              <a:spcAft>
                <a:spcPct val="0"/>
              </a:spcAft>
              <a:buSzPct val="100000"/>
              <a:buFont typeface="Wingdings" pitchFamily="2" charset="2"/>
              <a:buChar char="§"/>
              <a:defRPr sz="1800">
                <a:solidFill>
                  <a:schemeClr val="tx1"/>
                </a:solidFill>
                <a:latin typeface="Arial" pitchFamily="34" charset="0"/>
                <a:cs typeface="Arial" pitchFamily="34" charset="0"/>
              </a:defRPr>
            </a:lvl3pPr>
            <a:lvl4pPr marL="896112" indent="-228600" algn="l" rtl="0" eaLnBrk="1" fontAlgn="base" hangingPunct="1">
              <a:spcBef>
                <a:spcPct val="20000"/>
              </a:spcBef>
              <a:spcAft>
                <a:spcPct val="0"/>
              </a:spcAft>
              <a:buSzPct val="110000"/>
              <a:buFont typeface="ZapfChancery"/>
              <a:buChar char="–"/>
              <a:defRPr sz="1800">
                <a:solidFill>
                  <a:schemeClr val="tx1"/>
                </a:solidFill>
                <a:latin typeface="Arial" pitchFamily="34" charset="0"/>
                <a:cs typeface="Arial" pitchFamily="34" charset="0"/>
              </a:defRPr>
            </a:lvl4pPr>
            <a:lvl5pPr marL="1124712" indent="-228600" algn="l" rtl="0" eaLnBrk="1" fontAlgn="base" hangingPunct="1">
              <a:spcBef>
                <a:spcPct val="20000"/>
              </a:spcBef>
              <a:spcAft>
                <a:spcPct val="0"/>
              </a:spcAft>
              <a:buSzPct val="100000"/>
              <a:buFont typeface="Wingdings" pitchFamily="2" charset="2"/>
              <a:buChar char="§"/>
              <a:defRPr sz="18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6pPr>
            <a:lvl7pPr marL="29718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7pPr>
            <a:lvl8pPr marL="34290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8pPr>
            <a:lvl9pPr marL="38862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9pPr>
          </a:lstStyle>
          <a:p>
            <a:pPr marL="171450" indent="-171450" algn="l" defTabSz="457200">
              <a:spcBef>
                <a:spcPts val="1200"/>
              </a:spcBef>
              <a:buClr>
                <a:srgbClr val="43B02A"/>
              </a:buClr>
              <a:buSzPct val="100000"/>
              <a:buFont typeface="LucidaGrande" charset="0"/>
              <a:buChar char="▶︎"/>
              <a:defRPr/>
            </a:pPr>
            <a:r>
              <a:rPr lang="en-GB" sz="1600" dirty="0" smtClean="0">
                <a:solidFill>
                  <a:schemeClr val="bg1"/>
                </a:solidFill>
              </a:rPr>
              <a:t>From Ukraine via product update</a:t>
            </a:r>
          </a:p>
          <a:p>
            <a:pPr marL="171450" indent="-171450" algn="l" defTabSz="457200">
              <a:spcBef>
                <a:spcPts val="1200"/>
              </a:spcBef>
              <a:buClr>
                <a:srgbClr val="43B02A"/>
              </a:buClr>
              <a:buSzPct val="100000"/>
              <a:buFont typeface="LucidaGrande" charset="0"/>
              <a:buChar char="▶︎"/>
              <a:defRPr/>
            </a:pPr>
            <a:r>
              <a:rPr lang="en-GB" sz="1600" dirty="0" smtClean="0">
                <a:solidFill>
                  <a:schemeClr val="bg1"/>
                </a:solidFill>
              </a:rPr>
              <a:t>Uses the </a:t>
            </a:r>
            <a:r>
              <a:rPr lang="en-GB" sz="1600" dirty="0">
                <a:solidFill>
                  <a:schemeClr val="bg1"/>
                </a:solidFill>
              </a:rPr>
              <a:t>same SMBv1 vulnerability that WannaCry used </a:t>
            </a:r>
            <a:r>
              <a:rPr lang="en-GB" sz="1600" dirty="0" smtClean="0">
                <a:solidFill>
                  <a:schemeClr val="bg1"/>
                </a:solidFill>
              </a:rPr>
              <a:t>– but only for moving internally</a:t>
            </a:r>
          </a:p>
          <a:p>
            <a:pPr marL="171450" indent="-171450" algn="l" defTabSz="457200">
              <a:spcBef>
                <a:spcPts val="1200"/>
              </a:spcBef>
              <a:buClr>
                <a:srgbClr val="43B02A"/>
              </a:buClr>
              <a:buSzPct val="100000"/>
              <a:buFont typeface="LucidaGrande" charset="0"/>
              <a:buChar char="▶︎"/>
              <a:defRPr/>
            </a:pPr>
            <a:r>
              <a:rPr lang="en-GB" sz="1600" dirty="0" smtClean="0">
                <a:solidFill>
                  <a:schemeClr val="bg1"/>
                </a:solidFill>
              </a:rPr>
              <a:t>Harvesting admin credentials for use with PSEXEC and WMIC</a:t>
            </a:r>
          </a:p>
          <a:p>
            <a:pPr marL="171450" indent="-171450" algn="l" defTabSz="457200">
              <a:spcBef>
                <a:spcPts val="1200"/>
              </a:spcBef>
              <a:buClr>
                <a:srgbClr val="43B02A"/>
              </a:buClr>
              <a:buSzPct val="100000"/>
              <a:buFont typeface="LucidaGrande" charset="0"/>
              <a:buChar char="▶︎"/>
              <a:defRPr/>
            </a:pPr>
            <a:r>
              <a:rPr lang="en-GB" sz="1600" dirty="0" smtClean="0">
                <a:solidFill>
                  <a:schemeClr val="bg1"/>
                </a:solidFill>
              </a:rPr>
              <a:t>NOT seeing Petya use vulnerabilities to move externally</a:t>
            </a:r>
          </a:p>
          <a:p>
            <a:pPr marL="171450" indent="-171450" algn="l" defTabSz="457200">
              <a:spcBef>
                <a:spcPts val="1200"/>
              </a:spcBef>
              <a:buClr>
                <a:srgbClr val="43B02A"/>
              </a:buClr>
              <a:buSzPct val="100000"/>
              <a:buFont typeface="LucidaGrande" charset="0"/>
              <a:buChar char="▶︎"/>
              <a:defRPr/>
            </a:pPr>
            <a:r>
              <a:rPr lang="en-GB" sz="1600" dirty="0" smtClean="0">
                <a:solidFill>
                  <a:schemeClr val="bg1"/>
                </a:solidFill>
              </a:rPr>
              <a:t>Potentially exploiting trusted relationships to spread externally</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7212"/>
          <a:stretch/>
        </p:blipFill>
        <p:spPr>
          <a:xfrm>
            <a:off x="3108960" y="-247650"/>
            <a:ext cx="5882640" cy="3962400"/>
          </a:xfrm>
          <a:prstGeom prst="rect">
            <a:avLst/>
          </a:prstGeom>
        </p:spPr>
      </p:pic>
      <p:sp>
        <p:nvSpPr>
          <p:cNvPr id="3" name="Arc 2"/>
          <p:cNvSpPr/>
          <p:nvPr/>
        </p:nvSpPr>
        <p:spPr>
          <a:xfrm rot="2700000" flipH="1">
            <a:off x="4013367" y="845668"/>
            <a:ext cx="3154308" cy="2585925"/>
          </a:xfrm>
          <a:prstGeom prst="arc">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7" name="Oval 6"/>
          <p:cNvSpPr/>
          <p:nvPr/>
        </p:nvSpPr>
        <p:spPr>
          <a:xfrm>
            <a:off x="6423662" y="1164769"/>
            <a:ext cx="152400" cy="1524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smtClean="0">
              <a:solidFill>
                <a:schemeClr val="bg2">
                  <a:lumMod val="50000"/>
                </a:schemeClr>
              </a:solidFill>
            </a:endParaRPr>
          </a:p>
        </p:txBody>
      </p:sp>
      <p:sp>
        <p:nvSpPr>
          <p:cNvPr id="14" name="Arc 13"/>
          <p:cNvSpPr/>
          <p:nvPr/>
        </p:nvSpPr>
        <p:spPr>
          <a:xfrm rot="2732410" flipH="1">
            <a:off x="5870124" y="1142562"/>
            <a:ext cx="833747" cy="616874"/>
          </a:xfrm>
          <a:prstGeom prst="arc">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15" name="Arc 14"/>
          <p:cNvSpPr/>
          <p:nvPr/>
        </p:nvSpPr>
        <p:spPr>
          <a:xfrm rot="20546328">
            <a:off x="6186755" y="1201287"/>
            <a:ext cx="1097079" cy="1564759"/>
          </a:xfrm>
          <a:prstGeom prst="arc">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16" name="Arc 15"/>
          <p:cNvSpPr/>
          <p:nvPr/>
        </p:nvSpPr>
        <p:spPr>
          <a:xfrm rot="2128998" flipH="1">
            <a:off x="6112028" y="1195909"/>
            <a:ext cx="573684" cy="323156"/>
          </a:xfrm>
          <a:prstGeom prst="arc">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17" name="Arc 16"/>
          <p:cNvSpPr/>
          <p:nvPr/>
        </p:nvSpPr>
        <p:spPr>
          <a:xfrm rot="20546328">
            <a:off x="5620795" y="1199321"/>
            <a:ext cx="2207038" cy="1520380"/>
          </a:xfrm>
          <a:prstGeom prst="arc">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18" name="Oval 17"/>
          <p:cNvSpPr/>
          <p:nvPr/>
        </p:nvSpPr>
        <p:spPr>
          <a:xfrm>
            <a:off x="7186824" y="1756446"/>
            <a:ext cx="119745" cy="119745"/>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smtClean="0">
              <a:solidFill>
                <a:schemeClr val="bg2">
                  <a:lumMod val="50000"/>
                </a:schemeClr>
              </a:solidFill>
            </a:endParaRPr>
          </a:p>
        </p:txBody>
      </p:sp>
      <p:sp>
        <p:nvSpPr>
          <p:cNvPr id="19" name="Oval 18"/>
          <p:cNvSpPr/>
          <p:nvPr/>
        </p:nvSpPr>
        <p:spPr>
          <a:xfrm>
            <a:off x="7708793" y="1563029"/>
            <a:ext cx="119745" cy="119745"/>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smtClean="0">
              <a:solidFill>
                <a:schemeClr val="bg2">
                  <a:lumMod val="50000"/>
                </a:schemeClr>
              </a:solidFill>
            </a:endParaRPr>
          </a:p>
        </p:txBody>
      </p:sp>
      <p:sp>
        <p:nvSpPr>
          <p:cNvPr id="20" name="Oval 19"/>
          <p:cNvSpPr/>
          <p:nvPr/>
        </p:nvSpPr>
        <p:spPr>
          <a:xfrm>
            <a:off x="6078037" y="1159324"/>
            <a:ext cx="119745" cy="119745"/>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smtClean="0">
              <a:solidFill>
                <a:schemeClr val="bg2">
                  <a:lumMod val="50000"/>
                </a:schemeClr>
              </a:solidFill>
            </a:endParaRPr>
          </a:p>
        </p:txBody>
      </p:sp>
      <p:sp>
        <p:nvSpPr>
          <p:cNvPr id="21" name="Oval 20"/>
          <p:cNvSpPr/>
          <p:nvPr/>
        </p:nvSpPr>
        <p:spPr>
          <a:xfrm>
            <a:off x="5922865" y="1096733"/>
            <a:ext cx="119745" cy="119745"/>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smtClean="0">
              <a:solidFill>
                <a:schemeClr val="bg2">
                  <a:lumMod val="50000"/>
                </a:schemeClr>
              </a:solidFill>
            </a:endParaRPr>
          </a:p>
        </p:txBody>
      </p:sp>
      <p:sp>
        <p:nvSpPr>
          <p:cNvPr id="22" name="Oval 21"/>
          <p:cNvSpPr/>
          <p:nvPr/>
        </p:nvSpPr>
        <p:spPr>
          <a:xfrm>
            <a:off x="4433942" y="975970"/>
            <a:ext cx="119745" cy="119745"/>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smtClean="0">
              <a:solidFill>
                <a:schemeClr val="bg2">
                  <a:lumMod val="50000"/>
                </a:schemeClr>
              </a:solidFill>
            </a:endParaRPr>
          </a:p>
        </p:txBody>
      </p:sp>
      <p:sp>
        <p:nvSpPr>
          <p:cNvPr id="23" name="Arc 22"/>
          <p:cNvSpPr/>
          <p:nvPr/>
        </p:nvSpPr>
        <p:spPr>
          <a:xfrm rot="18000000">
            <a:off x="6065781" y="942210"/>
            <a:ext cx="1943071" cy="1236132"/>
          </a:xfrm>
          <a:prstGeom prst="arc">
            <a:avLst>
              <a:gd name="adj1" fmla="val 16200000"/>
              <a:gd name="adj2" fmla="val 642523"/>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25" name="Oval 24"/>
          <p:cNvSpPr/>
          <p:nvPr/>
        </p:nvSpPr>
        <p:spPr>
          <a:xfrm>
            <a:off x="7596483" y="804654"/>
            <a:ext cx="119745" cy="119745"/>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smtClean="0">
              <a:solidFill>
                <a:schemeClr val="bg2">
                  <a:lumMod val="50000"/>
                </a:schemeClr>
              </a:solidFill>
            </a:endParaRPr>
          </a:p>
        </p:txBody>
      </p:sp>
      <p:sp>
        <p:nvSpPr>
          <p:cNvPr id="4" name="Title 3"/>
          <p:cNvSpPr>
            <a:spLocks noGrp="1"/>
          </p:cNvSpPr>
          <p:nvPr>
            <p:ph type="title"/>
          </p:nvPr>
        </p:nvSpPr>
        <p:spPr/>
        <p:txBody>
          <a:bodyPr/>
          <a:lstStyle/>
          <a:p>
            <a:r>
              <a:rPr lang="en-GB" dirty="0" smtClean="0"/>
              <a:t>How Does </a:t>
            </a:r>
            <a:r>
              <a:rPr lang="en-GB" dirty="0" err="1" smtClean="0"/>
              <a:t>Petya</a:t>
            </a:r>
            <a:r>
              <a:rPr lang="en-GB" dirty="0" smtClean="0"/>
              <a:t> Spread?</a:t>
            </a:r>
            <a:r>
              <a:rPr lang="en-US" dirty="0" smtClean="0"/>
              <a:t/>
            </a:r>
            <a:br>
              <a:rPr lang="en-US" dirty="0" smtClean="0"/>
            </a:br>
            <a:endParaRPr lang="en-US" dirty="0"/>
          </a:p>
        </p:txBody>
      </p:sp>
      <p:sp>
        <p:nvSpPr>
          <p:cNvPr id="24" name="Rounded Rectangle 23"/>
          <p:cNvSpPr/>
          <p:nvPr/>
        </p:nvSpPr>
        <p:spPr>
          <a:xfrm>
            <a:off x="3975481" y="3603574"/>
            <a:ext cx="4338421" cy="664496"/>
          </a:xfrm>
          <a:prstGeom prst="roundRect">
            <a:avLst/>
          </a:prstGeom>
          <a:solidFill>
            <a:schemeClr val="tx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endParaRPr lang="en-US" sz="1600" dirty="0" err="1" smtClean="0">
              <a:solidFill>
                <a:srgbClr val="CCCCCC">
                  <a:lumMod val="50000"/>
                </a:srgbClr>
              </a:solidFill>
            </a:endParaRPr>
          </a:p>
        </p:txBody>
      </p:sp>
      <p:sp>
        <p:nvSpPr>
          <p:cNvPr id="26" name="TextBox 25"/>
          <p:cNvSpPr txBox="1"/>
          <p:nvPr/>
        </p:nvSpPr>
        <p:spPr>
          <a:xfrm>
            <a:off x="4524755" y="3668650"/>
            <a:ext cx="3352800" cy="523220"/>
          </a:xfrm>
          <a:prstGeom prst="rect">
            <a:avLst/>
          </a:prstGeom>
          <a:noFill/>
        </p:spPr>
        <p:txBody>
          <a:bodyPr wrap="square" rtlCol="0">
            <a:spAutoFit/>
          </a:bodyPr>
          <a:lstStyle/>
          <a:p>
            <a:r>
              <a:rPr lang="en-GB" sz="1400" b="1" i="1" dirty="0">
                <a:solidFill>
                  <a:schemeClr val="accent1"/>
                </a:solidFill>
                <a:latin typeface="+mn-lt"/>
              </a:rPr>
              <a:t>Forcepoint Labs warned of this type of </a:t>
            </a:r>
            <a:r>
              <a:rPr lang="en-GB" sz="1400" b="1" i="1" dirty="0" smtClean="0">
                <a:solidFill>
                  <a:schemeClr val="accent1"/>
                </a:solidFill>
                <a:latin typeface="+mn-lt"/>
              </a:rPr>
              <a:t>attack </a:t>
            </a:r>
            <a:r>
              <a:rPr lang="en-GB" sz="1400" b="1" i="1" dirty="0">
                <a:solidFill>
                  <a:schemeClr val="accent1"/>
                </a:solidFill>
                <a:latin typeface="+mn-lt"/>
              </a:rPr>
              <a:t>happening back in 2016</a:t>
            </a:r>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8538" y="3337747"/>
            <a:ext cx="747177" cy="1057350"/>
          </a:xfrm>
          <a:prstGeom prst="rect">
            <a:avLst/>
          </a:prstGeom>
          <a:effectLst>
            <a:outerShdw blurRad="50800" dist="38100" dir="5400000" algn="t" rotWithShape="0">
              <a:prstClr val="black">
                <a:alpha val="40000"/>
              </a:prstClr>
            </a:outerShdw>
          </a:effectLst>
        </p:spPr>
      </p:pic>
      <p:pic>
        <p:nvPicPr>
          <p:cNvPr id="28" name="Picture 27"/>
          <p:cNvPicPr>
            <a:picLocks noChangeAspect="1"/>
          </p:cNvPicPr>
          <p:nvPr/>
        </p:nvPicPr>
        <p:blipFill>
          <a:blip r:embed="rId5"/>
          <a:stretch>
            <a:fillRect/>
          </a:stretch>
        </p:blipFill>
        <p:spPr>
          <a:xfrm>
            <a:off x="6211484" y="290265"/>
            <a:ext cx="596250" cy="866250"/>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8065" y="189360"/>
            <a:ext cx="644443" cy="429521"/>
          </a:xfrm>
          <a:prstGeom prst="rect">
            <a:avLst/>
          </a:prstGeom>
          <a:ln>
            <a:solidFill>
              <a:schemeClr val="tx1">
                <a:lumMod val="65000"/>
                <a:lumOff val="35000"/>
              </a:schemeClr>
            </a:solidFill>
          </a:ln>
        </p:spPr>
      </p:pic>
    </p:spTree>
    <p:extLst>
      <p:ext uri="{BB962C8B-B14F-4D97-AF65-F5344CB8AC3E}">
        <p14:creationId xmlns:p14="http://schemas.microsoft.com/office/powerpoint/2010/main" val="57188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animEffect transition="in" filter="fade">
                                      <p:cBhvr>
                                        <p:cTn id="7" dur="500"/>
                                        <p:tgtEl>
                                          <p:spTgt spid="79">
                                            <p:txEl>
                                              <p:pRg st="0" end="0"/>
                                            </p:txEl>
                                          </p:spTgt>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anim calcmode="lin" valueType="num">
                                      <p:cBhvr>
                                        <p:cTn id="12" dur="500" fill="hold"/>
                                        <p:tgtEl>
                                          <p:spTgt spid="28"/>
                                        </p:tgtEl>
                                        <p:attrNameLst>
                                          <p:attrName>ppt_x</p:attrName>
                                        </p:attrNameLst>
                                      </p:cBhvr>
                                      <p:tavLst>
                                        <p:tav tm="0">
                                          <p:val>
                                            <p:strVal val="#ppt_x"/>
                                          </p:val>
                                        </p:tav>
                                        <p:tav tm="100000">
                                          <p:val>
                                            <p:strVal val="#ppt_x"/>
                                          </p:val>
                                        </p:tav>
                                      </p:tavLst>
                                    </p:anim>
                                    <p:anim calcmode="lin" valueType="num">
                                      <p:cBhvr>
                                        <p:cTn id="13" dur="5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500"/>
                                        <p:tgtEl>
                                          <p:spTgt spid="3"/>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right)">
                                      <p:cBhvr>
                                        <p:cTn id="23" dur="500"/>
                                        <p:tgtEl>
                                          <p:spTgt spid="1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right)">
                                      <p:cBhvr>
                                        <p:cTn id="29" dur="500"/>
                                        <p:tgtEl>
                                          <p:spTgt spid="1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par>
                          <p:cTn id="36" fill="hold">
                            <p:stCondLst>
                              <p:cond delay="1500"/>
                            </p:stCondLst>
                            <p:childTnLst>
                              <p:par>
                                <p:cTn id="37" presetID="1"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par>
                          <p:cTn id="39" fill="hold">
                            <p:stCondLst>
                              <p:cond delay="1500"/>
                            </p:stCondLst>
                            <p:childTnLst>
                              <p:par>
                                <p:cTn id="40" presetID="1"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par>
                          <p:cTn id="42" fill="hold">
                            <p:stCondLst>
                              <p:cond delay="1500"/>
                            </p:stCondLst>
                            <p:childTnLst>
                              <p:par>
                                <p:cTn id="43" presetID="1"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par>
                          <p:cTn id="45" fill="hold">
                            <p:stCondLst>
                              <p:cond delay="1500"/>
                            </p:stCondLst>
                            <p:childTnLst>
                              <p:par>
                                <p:cTn id="46" presetID="1" presetClass="entr" presetSubtype="0"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childTnLst>
                          </p:cTn>
                        </p:par>
                        <p:par>
                          <p:cTn id="48" fill="hold">
                            <p:stCondLst>
                              <p:cond delay="1500"/>
                            </p:stCondLst>
                            <p:childTnLst>
                              <p:par>
                                <p:cTn id="49" presetID="1"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9">
                                            <p:txEl>
                                              <p:pRg st="1" end="1"/>
                                            </p:txEl>
                                          </p:spTgt>
                                        </p:tgtEl>
                                        <p:attrNameLst>
                                          <p:attrName>style.visibility</p:attrName>
                                        </p:attrNameLst>
                                      </p:cBhvr>
                                      <p:to>
                                        <p:strVal val="visible"/>
                                      </p:to>
                                    </p:set>
                                    <p:animEffect transition="in" filter="fade">
                                      <p:cBhvr>
                                        <p:cTn id="57" dur="500"/>
                                        <p:tgtEl>
                                          <p:spTgt spid="79">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9">
                                            <p:txEl>
                                              <p:pRg st="2" end="2"/>
                                            </p:txEl>
                                          </p:spTgt>
                                        </p:tgtEl>
                                        <p:attrNameLst>
                                          <p:attrName>style.visibility</p:attrName>
                                        </p:attrNameLst>
                                      </p:cBhvr>
                                      <p:to>
                                        <p:strVal val="visible"/>
                                      </p:to>
                                    </p:set>
                                    <p:animEffect transition="in" filter="fade">
                                      <p:cBhvr>
                                        <p:cTn id="62" dur="500"/>
                                        <p:tgtEl>
                                          <p:spTgt spid="79">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9">
                                            <p:txEl>
                                              <p:pRg st="3" end="3"/>
                                            </p:txEl>
                                          </p:spTgt>
                                        </p:tgtEl>
                                        <p:attrNameLst>
                                          <p:attrName>style.visibility</p:attrName>
                                        </p:attrNameLst>
                                      </p:cBhvr>
                                      <p:to>
                                        <p:strVal val="visible"/>
                                      </p:to>
                                    </p:set>
                                    <p:animEffect transition="in" filter="fade">
                                      <p:cBhvr>
                                        <p:cTn id="67" dur="500"/>
                                        <p:tgtEl>
                                          <p:spTgt spid="79">
                                            <p:txEl>
                                              <p:pRg st="3" end="3"/>
                                            </p:txEl>
                                          </p:spTgt>
                                        </p:tgtEl>
                                      </p:cBhvr>
                                    </p:animEffec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79">
                                            <p:txEl>
                                              <p:pRg st="4" end="4"/>
                                            </p:txEl>
                                          </p:spTgt>
                                        </p:tgtEl>
                                        <p:attrNameLst>
                                          <p:attrName>style.visibility</p:attrName>
                                        </p:attrNameLst>
                                      </p:cBhvr>
                                      <p:to>
                                        <p:strVal val="visible"/>
                                      </p:to>
                                    </p:set>
                                    <p:animEffect transition="in" filter="fade">
                                      <p:cBhvr>
                                        <p:cTn id="71" dur="500"/>
                                        <p:tgtEl>
                                          <p:spTgt spid="79">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par>
                                <p:cTn id="77" presetID="10" presetClass="entr" presetSubtype="0"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uiExpand="1" build="p"/>
      <p:bldP spid="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5" grpId="0" animBg="1"/>
      <p:bldP spid="24"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1435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smtClean="0">
              <a:solidFill>
                <a:schemeClr val="bg2">
                  <a:lumMod val="50000"/>
                </a:schemeClr>
              </a:solidFill>
            </a:endParaRPr>
          </a:p>
        </p:txBody>
      </p:sp>
      <p:sp>
        <p:nvSpPr>
          <p:cNvPr id="4" name="AutoShape 6" descr="Image result for email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eaLnBrk="1" fontAlgn="auto" hangingPunct="1">
              <a:spcBef>
                <a:spcPts val="0"/>
              </a:spcBef>
              <a:spcAft>
                <a:spcPts val="0"/>
              </a:spcAft>
            </a:pPr>
            <a:endParaRPr lang="en-GB" sz="1800" dirty="0">
              <a:solidFill>
                <a:srgbClr val="000000"/>
              </a:solidFill>
              <a:latin typeface="Arial"/>
            </a:endParaRPr>
          </a:p>
        </p:txBody>
      </p:sp>
      <p:pic>
        <p:nvPicPr>
          <p:cNvPr id="15" name="Picture 14" descr="FP_1c_rev_horiz_PBR_rgb.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768" y="4544568"/>
            <a:ext cx="1563624" cy="50872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921" y="438150"/>
            <a:ext cx="6708158" cy="3918274"/>
          </a:xfrm>
          <a:prstGeom prst="rect">
            <a:avLst/>
          </a:prstGeom>
        </p:spPr>
      </p:pic>
    </p:spTree>
    <p:extLst>
      <p:ext uri="{BB962C8B-B14F-4D97-AF65-F5344CB8AC3E}">
        <p14:creationId xmlns:p14="http://schemas.microsoft.com/office/powerpoint/2010/main" val="1452310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p:cNvSpPr>
            <a:spLocks noGrp="1"/>
          </p:cNvSpPr>
          <p:nvPr/>
        </p:nvSpPr>
        <p:spPr>
          <a:xfrm>
            <a:off x="4174062" y="865586"/>
            <a:ext cx="4505025" cy="3276600"/>
          </a:xfrm>
          <a:prstGeom prst="rect">
            <a:avLst/>
          </a:prstGeom>
        </p:spPr>
        <p:txBody>
          <a:bodyPr anchor="t" anchorCtr="0">
            <a:noAutofit/>
          </a:bodyPr>
          <a:lstStyle>
            <a:lvl1pPr marL="0" indent="0" algn="r" rtl="0" eaLnBrk="1" fontAlgn="base" hangingPunct="1">
              <a:spcBef>
                <a:spcPct val="20000"/>
              </a:spcBef>
              <a:spcAft>
                <a:spcPct val="0"/>
              </a:spcAft>
              <a:buClr>
                <a:schemeClr val="tx1"/>
              </a:buClr>
              <a:buSzPct val="60000"/>
              <a:buFont typeface="Wingdings" pitchFamily="2" charset="2"/>
              <a:buNone/>
              <a:defRPr sz="2800" b="1">
                <a:solidFill>
                  <a:schemeClr val="tx1"/>
                </a:solidFill>
                <a:latin typeface="Arial" pitchFamily="34" charset="0"/>
                <a:ea typeface="+mn-ea"/>
                <a:cs typeface="Arial" pitchFamily="34" charset="0"/>
              </a:defRPr>
            </a:lvl1pPr>
            <a:lvl2pPr marL="455613" indent="-223838" algn="l" rtl="0" eaLnBrk="1" fontAlgn="base" hangingPunct="1">
              <a:spcBef>
                <a:spcPct val="20000"/>
              </a:spcBef>
              <a:spcAft>
                <a:spcPct val="0"/>
              </a:spcAft>
              <a:buClr>
                <a:schemeClr val="tx1"/>
              </a:buClr>
              <a:buSzPct val="110000"/>
              <a:buChar char="–"/>
              <a:defRPr sz="1800">
                <a:solidFill>
                  <a:schemeClr val="tx1"/>
                </a:solidFill>
                <a:latin typeface="Arial" pitchFamily="34" charset="0"/>
                <a:cs typeface="Arial" pitchFamily="34" charset="0"/>
              </a:defRPr>
            </a:lvl2pPr>
            <a:lvl3pPr marL="679450" indent="-209550" algn="l" rtl="0" eaLnBrk="1" fontAlgn="base" hangingPunct="1">
              <a:spcBef>
                <a:spcPct val="20000"/>
              </a:spcBef>
              <a:spcAft>
                <a:spcPct val="0"/>
              </a:spcAft>
              <a:buSzPct val="100000"/>
              <a:buFont typeface="Wingdings" pitchFamily="2" charset="2"/>
              <a:buChar char="§"/>
              <a:defRPr sz="1800">
                <a:solidFill>
                  <a:schemeClr val="tx1"/>
                </a:solidFill>
                <a:latin typeface="Arial" pitchFamily="34" charset="0"/>
                <a:cs typeface="Arial" pitchFamily="34" charset="0"/>
              </a:defRPr>
            </a:lvl3pPr>
            <a:lvl4pPr marL="896112" indent="-228600" algn="l" rtl="0" eaLnBrk="1" fontAlgn="base" hangingPunct="1">
              <a:spcBef>
                <a:spcPct val="20000"/>
              </a:spcBef>
              <a:spcAft>
                <a:spcPct val="0"/>
              </a:spcAft>
              <a:buSzPct val="110000"/>
              <a:buFont typeface="ZapfChancery"/>
              <a:buChar char="–"/>
              <a:defRPr sz="1800">
                <a:solidFill>
                  <a:schemeClr val="tx1"/>
                </a:solidFill>
                <a:latin typeface="Arial" pitchFamily="34" charset="0"/>
                <a:cs typeface="Arial" pitchFamily="34" charset="0"/>
              </a:defRPr>
            </a:lvl4pPr>
            <a:lvl5pPr marL="1124712" indent="-228600" algn="l" rtl="0" eaLnBrk="1" fontAlgn="base" hangingPunct="1">
              <a:spcBef>
                <a:spcPct val="20000"/>
              </a:spcBef>
              <a:spcAft>
                <a:spcPct val="0"/>
              </a:spcAft>
              <a:buSzPct val="100000"/>
              <a:buFont typeface="Wingdings" pitchFamily="2" charset="2"/>
              <a:buChar char="§"/>
              <a:defRPr sz="18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6pPr>
            <a:lvl7pPr marL="29718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7pPr>
            <a:lvl8pPr marL="34290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8pPr>
            <a:lvl9pPr marL="38862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9pPr>
          </a:lstStyle>
          <a:p>
            <a:pPr marL="171450" indent="-171450" algn="l" defTabSz="457200">
              <a:spcBef>
                <a:spcPts val="1200"/>
              </a:spcBef>
              <a:spcAft>
                <a:spcPts val="1200"/>
              </a:spcAft>
              <a:buClr>
                <a:srgbClr val="43B02A"/>
              </a:buClr>
              <a:buSzPct val="100000"/>
              <a:buFont typeface="LucidaGrande" charset="0"/>
              <a:buChar char="▶︎"/>
              <a:defRPr/>
            </a:pPr>
            <a:r>
              <a:rPr lang="en-GB" sz="1600" b="0" dirty="0" smtClean="0">
                <a:solidFill>
                  <a:schemeClr val="bg1"/>
                </a:solidFill>
              </a:rPr>
              <a:t>Doesn’t </a:t>
            </a:r>
            <a:r>
              <a:rPr lang="en-GB" sz="1600" b="0" dirty="0">
                <a:solidFill>
                  <a:schemeClr val="bg1"/>
                </a:solidFill>
              </a:rPr>
              <a:t>just encrypt individual </a:t>
            </a:r>
            <a:r>
              <a:rPr lang="en-GB" sz="1600" b="0" dirty="0" smtClean="0">
                <a:solidFill>
                  <a:schemeClr val="bg1"/>
                </a:solidFill>
              </a:rPr>
              <a:t>files, modifies </a:t>
            </a:r>
            <a:r>
              <a:rPr lang="en-GB" sz="1600" b="0" dirty="0">
                <a:solidFill>
                  <a:schemeClr val="bg1"/>
                </a:solidFill>
              </a:rPr>
              <a:t>the Master Boot </a:t>
            </a:r>
            <a:r>
              <a:rPr lang="en-GB" sz="1600" b="0" dirty="0" smtClean="0">
                <a:solidFill>
                  <a:schemeClr val="bg1"/>
                </a:solidFill>
              </a:rPr>
              <a:t>Record</a:t>
            </a:r>
          </a:p>
          <a:p>
            <a:pPr marL="741363" lvl="1" indent="-285750" defTabSz="457200">
              <a:spcBef>
                <a:spcPts val="200"/>
              </a:spcBef>
              <a:buClr>
                <a:srgbClr val="43B02A"/>
              </a:buClr>
              <a:buSzPct val="100000"/>
              <a:buFont typeface="Wingdings" panose="05000000000000000000" pitchFamily="2" charset="2"/>
              <a:buChar char="§"/>
              <a:defRPr/>
            </a:pPr>
            <a:r>
              <a:rPr lang="en-GB" sz="1600" dirty="0" smtClean="0">
                <a:solidFill>
                  <a:schemeClr val="bg1"/>
                </a:solidFill>
              </a:rPr>
              <a:t>Potentially renders </a:t>
            </a:r>
            <a:r>
              <a:rPr lang="en-GB" sz="1600" dirty="0">
                <a:solidFill>
                  <a:schemeClr val="bg1"/>
                </a:solidFill>
              </a:rPr>
              <a:t>the whole disk unusable </a:t>
            </a:r>
            <a:endParaRPr lang="en-GB" sz="1600" dirty="0" smtClean="0">
              <a:solidFill>
                <a:schemeClr val="bg1"/>
              </a:solidFill>
            </a:endParaRPr>
          </a:p>
          <a:p>
            <a:pPr marL="741363" lvl="1" indent="-285750" defTabSz="457200">
              <a:spcBef>
                <a:spcPts val="200"/>
              </a:spcBef>
              <a:buClr>
                <a:srgbClr val="43B02A"/>
              </a:buClr>
              <a:buSzPct val="100000"/>
              <a:buFont typeface="Wingdings" panose="05000000000000000000" pitchFamily="2" charset="2"/>
              <a:buChar char="§"/>
              <a:defRPr/>
            </a:pPr>
            <a:r>
              <a:rPr lang="en-GB" sz="1600" dirty="0" smtClean="0">
                <a:solidFill>
                  <a:schemeClr val="bg1"/>
                </a:solidFill>
              </a:rPr>
              <a:t>Shreds </a:t>
            </a:r>
            <a:r>
              <a:rPr lang="en-GB" sz="1600" dirty="0">
                <a:solidFill>
                  <a:schemeClr val="bg1"/>
                </a:solidFill>
              </a:rPr>
              <a:t>the MBR under certain </a:t>
            </a:r>
            <a:r>
              <a:rPr lang="en-GB" sz="1600" dirty="0" smtClean="0">
                <a:solidFill>
                  <a:schemeClr val="bg1"/>
                </a:solidFill>
              </a:rPr>
              <a:t>conditions – such as when it finds Kaspersky </a:t>
            </a:r>
            <a:r>
              <a:rPr lang="en-GB" sz="1600" dirty="0">
                <a:solidFill>
                  <a:schemeClr val="bg1"/>
                </a:solidFill>
              </a:rPr>
              <a:t>AV on </a:t>
            </a:r>
            <a:r>
              <a:rPr lang="en-GB" sz="1600" dirty="0" smtClean="0">
                <a:solidFill>
                  <a:schemeClr val="bg1"/>
                </a:solidFill>
              </a:rPr>
              <a:t>the machine</a:t>
            </a:r>
            <a:endParaRPr lang="en-GB" sz="1600" dirty="0">
              <a:solidFill>
                <a:schemeClr val="bg1"/>
              </a:solidFill>
            </a:endParaRPr>
          </a:p>
          <a:p>
            <a:pPr marL="171450" indent="-171450" algn="l" defTabSz="457200">
              <a:spcBef>
                <a:spcPts val="1200"/>
              </a:spcBef>
              <a:buClr>
                <a:srgbClr val="43B02A"/>
              </a:buClr>
              <a:buSzPct val="100000"/>
              <a:buFont typeface="LucidaGrande" charset="0"/>
              <a:buChar char="▶︎"/>
              <a:defRPr/>
            </a:pPr>
            <a:r>
              <a:rPr lang="en-GB" sz="1600" b="0" dirty="0" smtClean="0">
                <a:solidFill>
                  <a:schemeClr val="bg1"/>
                </a:solidFill>
              </a:rPr>
              <a:t>Grabs </a:t>
            </a:r>
            <a:r>
              <a:rPr lang="en-GB" sz="1600" b="0" dirty="0">
                <a:solidFill>
                  <a:schemeClr val="bg1"/>
                </a:solidFill>
              </a:rPr>
              <a:t>admin credentials for spreading locally through PSEXEC and WMIC protocols</a:t>
            </a:r>
          </a:p>
          <a:p>
            <a:pPr marL="171450" indent="-171450" algn="l" defTabSz="457200">
              <a:spcBef>
                <a:spcPts val="1200"/>
              </a:spcBef>
              <a:buClr>
                <a:srgbClr val="43B02A"/>
              </a:buClr>
              <a:buSzPct val="100000"/>
              <a:buFont typeface="LucidaGrande" charset="0"/>
              <a:buChar char="▶︎"/>
              <a:defRPr/>
            </a:pPr>
            <a:r>
              <a:rPr lang="en-GB" sz="1600" b="0" dirty="0" smtClean="0">
                <a:solidFill>
                  <a:schemeClr val="bg1"/>
                </a:solidFill>
              </a:rPr>
              <a:t>Has </a:t>
            </a:r>
            <a:r>
              <a:rPr lang="en-GB" sz="1600" b="0" dirty="0">
                <a:solidFill>
                  <a:schemeClr val="bg1"/>
                </a:solidFill>
              </a:rPr>
              <a:t>a built-in delay </a:t>
            </a:r>
            <a:endParaRPr lang="en-GB" sz="1600" b="0" dirty="0" smtClean="0">
              <a:solidFill>
                <a:schemeClr val="bg1"/>
              </a:solidFill>
            </a:endParaRPr>
          </a:p>
          <a:p>
            <a:pPr marL="171450" indent="-171450" algn="l" defTabSz="457200">
              <a:spcBef>
                <a:spcPts val="1200"/>
              </a:spcBef>
              <a:buClr>
                <a:srgbClr val="43B02A"/>
              </a:buClr>
              <a:buSzPct val="100000"/>
              <a:buFont typeface="LucidaGrande" charset="0"/>
              <a:buChar char="▶︎"/>
              <a:defRPr/>
            </a:pPr>
            <a:r>
              <a:rPr lang="en-GB" sz="1600" b="0" dirty="0" smtClean="0">
                <a:solidFill>
                  <a:schemeClr val="bg1"/>
                </a:solidFill>
              </a:rPr>
              <a:t>Doesn’t </a:t>
            </a:r>
            <a:r>
              <a:rPr lang="en-GB" sz="1600" b="0" dirty="0">
                <a:solidFill>
                  <a:schemeClr val="bg1"/>
                </a:solidFill>
              </a:rPr>
              <a:t>have a global kill </a:t>
            </a:r>
            <a:r>
              <a:rPr lang="en-GB" sz="1600" b="0" dirty="0" smtClean="0">
                <a:solidFill>
                  <a:schemeClr val="bg1"/>
                </a:solidFill>
              </a:rPr>
              <a:t>switch</a:t>
            </a:r>
            <a:endParaRPr lang="en-GB" sz="1600" b="0" dirty="0">
              <a:solidFill>
                <a:schemeClr val="bg1"/>
              </a:solidFill>
            </a:endParaRPr>
          </a:p>
        </p:txBody>
      </p:sp>
      <p:grpSp>
        <p:nvGrpSpPr>
          <p:cNvPr id="17" name="Group 16"/>
          <p:cNvGrpSpPr/>
          <p:nvPr/>
        </p:nvGrpSpPr>
        <p:grpSpPr>
          <a:xfrm>
            <a:off x="261256" y="1667900"/>
            <a:ext cx="1277914" cy="1053424"/>
            <a:chOff x="304800" y="2173104"/>
            <a:chExt cx="1277914" cy="1053424"/>
          </a:xfrm>
        </p:grpSpPr>
        <p:grpSp>
          <p:nvGrpSpPr>
            <p:cNvPr id="19" name="Group 18"/>
            <p:cNvGrpSpPr/>
            <p:nvPr/>
          </p:nvGrpSpPr>
          <p:grpSpPr>
            <a:xfrm>
              <a:off x="507475" y="2173104"/>
              <a:ext cx="838196" cy="1053424"/>
              <a:chOff x="2895604" y="3087504"/>
              <a:chExt cx="838196" cy="1053424"/>
            </a:xfrm>
            <a:solidFill>
              <a:schemeClr val="bg1">
                <a:lumMod val="75000"/>
              </a:schemeClr>
            </a:solidFill>
            <a:effectLst/>
          </p:grpSpPr>
          <p:sp>
            <p:nvSpPr>
              <p:cNvPr id="12" name="Rectangle 11"/>
              <p:cNvSpPr/>
              <p:nvPr/>
            </p:nvSpPr>
            <p:spPr>
              <a:xfrm rot="1200000">
                <a:off x="3130167" y="3087504"/>
                <a:ext cx="33908" cy="93204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smtClean="0">
                  <a:solidFill>
                    <a:schemeClr val="bg2">
                      <a:lumMod val="50000"/>
                    </a:schemeClr>
                  </a:solidFill>
                </a:endParaRPr>
              </a:p>
            </p:txBody>
          </p:sp>
          <p:sp>
            <p:nvSpPr>
              <p:cNvPr id="13" name="Rectangle 12"/>
              <p:cNvSpPr/>
              <p:nvPr/>
            </p:nvSpPr>
            <p:spPr>
              <a:xfrm rot="20400000" flipH="1">
                <a:off x="3474520" y="3087505"/>
                <a:ext cx="33908" cy="93204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smtClean="0">
                  <a:solidFill>
                    <a:schemeClr val="bg2">
                      <a:lumMod val="50000"/>
                    </a:schemeClr>
                  </a:solidFill>
                </a:endParaRPr>
              </a:p>
            </p:txBody>
          </p:sp>
          <p:sp>
            <p:nvSpPr>
              <p:cNvPr id="4" name="Chord 3"/>
              <p:cNvSpPr/>
              <p:nvPr/>
            </p:nvSpPr>
            <p:spPr>
              <a:xfrm>
                <a:off x="2895604" y="3638550"/>
                <a:ext cx="838196" cy="502378"/>
              </a:xfrm>
              <a:prstGeom prst="chord">
                <a:avLst>
                  <a:gd name="adj1" fmla="val 641350"/>
                  <a:gd name="adj2" fmla="val 1011623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smtClean="0">
                  <a:solidFill>
                    <a:schemeClr val="bg2">
                      <a:lumMod val="50000"/>
                    </a:schemeClr>
                  </a:solidFill>
                </a:endParaRPr>
              </a:p>
            </p:txBody>
          </p:sp>
        </p:grpSp>
        <p:sp>
          <p:nvSpPr>
            <p:cNvPr id="26" name="TextBox 25"/>
            <p:cNvSpPr txBox="1"/>
            <p:nvPr/>
          </p:nvSpPr>
          <p:spPr>
            <a:xfrm>
              <a:off x="304800" y="2506501"/>
              <a:ext cx="1277914" cy="584775"/>
            </a:xfrm>
            <a:prstGeom prst="rect">
              <a:avLst/>
            </a:prstGeom>
            <a:noFill/>
          </p:spPr>
          <p:txBody>
            <a:bodyPr wrap="none" rtlCol="0" anchor="b">
              <a:spAutoFit/>
            </a:bodyPr>
            <a:lstStyle/>
            <a:p>
              <a:pPr algn="ctr"/>
              <a:r>
                <a:rPr lang="en-US" sz="3200" b="1" dirty="0" smtClean="0">
                  <a:solidFill>
                    <a:srgbClr val="FF0000"/>
                  </a:solidFill>
                  <a:latin typeface="+mn-lt"/>
                </a:rPr>
                <a:t>Petya</a:t>
              </a:r>
              <a:endParaRPr lang="en-US" sz="3200" b="1" dirty="0">
                <a:solidFill>
                  <a:srgbClr val="FF0000"/>
                </a:solidFill>
                <a:latin typeface="+mn-lt"/>
              </a:endParaRPr>
            </a:p>
          </p:txBody>
        </p:sp>
      </p:grpSp>
      <p:grpSp>
        <p:nvGrpSpPr>
          <p:cNvPr id="15" name="Group 14"/>
          <p:cNvGrpSpPr/>
          <p:nvPr/>
        </p:nvGrpSpPr>
        <p:grpSpPr>
          <a:xfrm>
            <a:off x="2322777" y="1667900"/>
            <a:ext cx="1570431" cy="1053424"/>
            <a:chOff x="2270685" y="1584852"/>
            <a:chExt cx="1570431" cy="1053424"/>
          </a:xfrm>
        </p:grpSpPr>
        <p:grpSp>
          <p:nvGrpSpPr>
            <p:cNvPr id="20" name="Group 19"/>
            <p:cNvGrpSpPr/>
            <p:nvPr/>
          </p:nvGrpSpPr>
          <p:grpSpPr>
            <a:xfrm>
              <a:off x="2606490" y="1584852"/>
              <a:ext cx="838196" cy="1053424"/>
              <a:chOff x="2895604" y="3087504"/>
              <a:chExt cx="838196" cy="1053424"/>
            </a:xfrm>
            <a:solidFill>
              <a:schemeClr val="bg1">
                <a:lumMod val="75000"/>
              </a:schemeClr>
            </a:solidFill>
            <a:effectLst/>
          </p:grpSpPr>
          <p:sp>
            <p:nvSpPr>
              <p:cNvPr id="21" name="Rectangle 20"/>
              <p:cNvSpPr/>
              <p:nvPr/>
            </p:nvSpPr>
            <p:spPr>
              <a:xfrm rot="1200000">
                <a:off x="3130167" y="3087504"/>
                <a:ext cx="33908" cy="93204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smtClean="0">
                  <a:solidFill>
                    <a:schemeClr val="bg2">
                      <a:lumMod val="50000"/>
                    </a:schemeClr>
                  </a:solidFill>
                </a:endParaRPr>
              </a:p>
            </p:txBody>
          </p:sp>
          <p:sp>
            <p:nvSpPr>
              <p:cNvPr id="22" name="Rectangle 21"/>
              <p:cNvSpPr/>
              <p:nvPr/>
            </p:nvSpPr>
            <p:spPr>
              <a:xfrm rot="20400000" flipH="1">
                <a:off x="3474520" y="3087505"/>
                <a:ext cx="33908" cy="93204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smtClean="0">
                  <a:solidFill>
                    <a:schemeClr val="bg2">
                      <a:lumMod val="50000"/>
                    </a:schemeClr>
                  </a:solidFill>
                </a:endParaRPr>
              </a:p>
            </p:txBody>
          </p:sp>
          <p:sp>
            <p:nvSpPr>
              <p:cNvPr id="23" name="Chord 22"/>
              <p:cNvSpPr/>
              <p:nvPr/>
            </p:nvSpPr>
            <p:spPr>
              <a:xfrm>
                <a:off x="2895604" y="3638550"/>
                <a:ext cx="838196" cy="502378"/>
              </a:xfrm>
              <a:prstGeom prst="chord">
                <a:avLst>
                  <a:gd name="adj1" fmla="val 641350"/>
                  <a:gd name="adj2" fmla="val 1011623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smtClean="0">
                  <a:solidFill>
                    <a:schemeClr val="bg2">
                      <a:lumMod val="50000"/>
                    </a:schemeClr>
                  </a:solidFill>
                </a:endParaRPr>
              </a:p>
            </p:txBody>
          </p:sp>
        </p:grpSp>
        <p:sp>
          <p:nvSpPr>
            <p:cNvPr id="27" name="TextBox 26"/>
            <p:cNvSpPr txBox="1"/>
            <p:nvPr/>
          </p:nvSpPr>
          <p:spPr>
            <a:xfrm>
              <a:off x="2270685" y="2052995"/>
              <a:ext cx="1570431" cy="430887"/>
            </a:xfrm>
            <a:prstGeom prst="rect">
              <a:avLst/>
            </a:prstGeom>
            <a:noFill/>
          </p:spPr>
          <p:txBody>
            <a:bodyPr wrap="none" rtlCol="0" anchor="b">
              <a:spAutoFit/>
            </a:bodyPr>
            <a:lstStyle/>
            <a:p>
              <a:pPr algn="ctr"/>
              <a:r>
                <a:rPr lang="en-US" sz="2200" b="1" dirty="0" smtClean="0">
                  <a:solidFill>
                    <a:srgbClr val="FFC000"/>
                  </a:solidFill>
                  <a:latin typeface="+mn-lt"/>
                </a:rPr>
                <a:t>WannaCry</a:t>
              </a:r>
              <a:endParaRPr lang="en-US" sz="2200" b="1" dirty="0">
                <a:solidFill>
                  <a:srgbClr val="FFC000"/>
                </a:solidFill>
                <a:latin typeface="+mn-lt"/>
              </a:endParaRPr>
            </a:p>
          </p:txBody>
        </p:sp>
      </p:grpSp>
      <p:grpSp>
        <p:nvGrpSpPr>
          <p:cNvPr id="31" name="Group 30"/>
          <p:cNvGrpSpPr/>
          <p:nvPr/>
        </p:nvGrpSpPr>
        <p:grpSpPr>
          <a:xfrm>
            <a:off x="724377" y="1554519"/>
            <a:ext cx="2511673" cy="237043"/>
            <a:chOff x="724377" y="1859319"/>
            <a:chExt cx="2511673" cy="237043"/>
          </a:xfrm>
        </p:grpSpPr>
        <p:sp>
          <p:nvSpPr>
            <p:cNvPr id="28" name="Rectangle 27"/>
            <p:cNvSpPr/>
            <p:nvPr/>
          </p:nvSpPr>
          <p:spPr>
            <a:xfrm rot="5400000">
              <a:off x="1948799" y="798821"/>
              <a:ext cx="62828" cy="23622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smtClean="0">
                <a:solidFill>
                  <a:schemeClr val="bg2">
                    <a:lumMod val="50000"/>
                  </a:schemeClr>
                </a:solidFill>
              </a:endParaRPr>
            </a:p>
          </p:txBody>
        </p:sp>
        <p:grpSp>
          <p:nvGrpSpPr>
            <p:cNvPr id="30" name="Group 29"/>
            <p:cNvGrpSpPr/>
            <p:nvPr/>
          </p:nvGrpSpPr>
          <p:grpSpPr>
            <a:xfrm>
              <a:off x="724377" y="1859319"/>
              <a:ext cx="2511673" cy="237043"/>
              <a:chOff x="724377" y="1859319"/>
              <a:chExt cx="2511673" cy="237043"/>
            </a:xfrm>
          </p:grpSpPr>
          <p:sp>
            <p:nvSpPr>
              <p:cNvPr id="18" name="Oval 17"/>
              <p:cNvSpPr/>
              <p:nvPr/>
            </p:nvSpPr>
            <p:spPr>
              <a:xfrm>
                <a:off x="2999007" y="1859319"/>
                <a:ext cx="237043" cy="23704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smtClean="0">
                  <a:solidFill>
                    <a:schemeClr val="bg2">
                      <a:lumMod val="50000"/>
                    </a:schemeClr>
                  </a:solidFill>
                </a:endParaRPr>
              </a:p>
            </p:txBody>
          </p:sp>
          <p:sp>
            <p:nvSpPr>
              <p:cNvPr id="29" name="Oval 28"/>
              <p:cNvSpPr/>
              <p:nvPr/>
            </p:nvSpPr>
            <p:spPr>
              <a:xfrm>
                <a:off x="724377" y="1859319"/>
                <a:ext cx="237043" cy="23704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smtClean="0">
                  <a:solidFill>
                    <a:schemeClr val="bg2">
                      <a:lumMod val="50000"/>
                    </a:schemeClr>
                  </a:solidFill>
                </a:endParaRPr>
              </a:p>
            </p:txBody>
          </p:sp>
        </p:grpSp>
      </p:grpSp>
      <p:grpSp>
        <p:nvGrpSpPr>
          <p:cNvPr id="14" name="Group 13"/>
          <p:cNvGrpSpPr/>
          <p:nvPr/>
        </p:nvGrpSpPr>
        <p:grpSpPr>
          <a:xfrm>
            <a:off x="1599213" y="1503131"/>
            <a:ext cx="762000" cy="1906819"/>
            <a:chOff x="1574271" y="1807931"/>
            <a:chExt cx="762000" cy="1906819"/>
          </a:xfrm>
        </p:grpSpPr>
        <p:sp>
          <p:nvSpPr>
            <p:cNvPr id="8" name="Rectangle 7"/>
            <p:cNvSpPr/>
            <p:nvPr/>
          </p:nvSpPr>
          <p:spPr>
            <a:xfrm>
              <a:off x="1879071" y="2114550"/>
              <a:ext cx="152400" cy="12954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smtClean="0">
                <a:solidFill>
                  <a:schemeClr val="bg2">
                    <a:lumMod val="50000"/>
                  </a:schemeClr>
                </a:solidFill>
              </a:endParaRPr>
            </a:p>
          </p:txBody>
        </p:sp>
        <p:sp>
          <p:nvSpPr>
            <p:cNvPr id="7" name="Rectangle 6"/>
            <p:cNvSpPr/>
            <p:nvPr/>
          </p:nvSpPr>
          <p:spPr>
            <a:xfrm>
              <a:off x="1764771" y="3409950"/>
              <a:ext cx="381000" cy="1524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smtClean="0">
                <a:solidFill>
                  <a:schemeClr val="bg2">
                    <a:lumMod val="50000"/>
                  </a:schemeClr>
                </a:solidFill>
              </a:endParaRPr>
            </a:p>
          </p:txBody>
        </p:sp>
        <p:sp>
          <p:nvSpPr>
            <p:cNvPr id="2" name="Rectangle 1"/>
            <p:cNvSpPr/>
            <p:nvPr/>
          </p:nvSpPr>
          <p:spPr>
            <a:xfrm>
              <a:off x="1574271" y="3562350"/>
              <a:ext cx="762000" cy="1524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smtClean="0">
                <a:solidFill>
                  <a:schemeClr val="bg2">
                    <a:lumMod val="50000"/>
                  </a:schemeClr>
                </a:solidFill>
              </a:endParaRPr>
            </a:p>
          </p:txBody>
        </p:sp>
        <p:sp>
          <p:nvSpPr>
            <p:cNvPr id="5" name="Oval 4"/>
            <p:cNvSpPr/>
            <p:nvPr/>
          </p:nvSpPr>
          <p:spPr>
            <a:xfrm>
              <a:off x="1771443" y="1807931"/>
              <a:ext cx="367657" cy="367657"/>
            </a:xfrm>
            <a:prstGeom prst="ellipse">
              <a:avLst/>
            </a:prstGeom>
            <a:solidFill>
              <a:schemeClr val="bg1"/>
            </a:solidFill>
            <a:ln w="698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smtClean="0">
                <a:solidFill>
                  <a:schemeClr val="bg2">
                    <a:lumMod val="50000"/>
                  </a:schemeClr>
                </a:solidFill>
              </a:endParaRPr>
            </a:p>
          </p:txBody>
        </p:sp>
      </p:grpSp>
      <p:sp>
        <p:nvSpPr>
          <p:cNvPr id="3" name="Title 2"/>
          <p:cNvSpPr>
            <a:spLocks noGrp="1"/>
          </p:cNvSpPr>
          <p:nvPr>
            <p:ph type="title"/>
          </p:nvPr>
        </p:nvSpPr>
        <p:spPr/>
        <p:txBody>
          <a:bodyPr/>
          <a:lstStyle/>
          <a:p>
            <a:r>
              <a:rPr lang="en-US" dirty="0" smtClean="0"/>
              <a:t> </a:t>
            </a:r>
            <a:r>
              <a:rPr lang="en-GB" dirty="0">
                <a:solidFill>
                  <a:sysClr val="window" lastClr="FFFFFF"/>
                </a:solidFill>
              </a:rPr>
              <a:t>How is </a:t>
            </a:r>
            <a:r>
              <a:rPr lang="en-GB" dirty="0" err="1">
                <a:solidFill>
                  <a:sysClr val="window" lastClr="FFFFFF"/>
                </a:solidFill>
              </a:rPr>
              <a:t>Petya</a:t>
            </a:r>
            <a:r>
              <a:rPr lang="en-GB" dirty="0">
                <a:solidFill>
                  <a:sysClr val="window" lastClr="FFFFFF"/>
                </a:solidFill>
              </a:rPr>
              <a:t> </a:t>
            </a:r>
            <a:r>
              <a:rPr lang="en-GB" sz="2400" i="1" dirty="0">
                <a:solidFill>
                  <a:sysClr val="window" lastClr="FFFFFF"/>
                </a:solidFill>
              </a:rPr>
              <a:t>more</a:t>
            </a:r>
            <a:r>
              <a:rPr lang="en-GB" sz="2400" dirty="0">
                <a:solidFill>
                  <a:sysClr val="window" lastClr="FFFFFF"/>
                </a:solidFill>
              </a:rPr>
              <a:t> </a:t>
            </a:r>
            <a:r>
              <a:rPr lang="en-GB" dirty="0">
                <a:solidFill>
                  <a:sysClr val="window" lastClr="FFFFFF"/>
                </a:solidFill>
              </a:rPr>
              <a:t>dangerous than </a:t>
            </a:r>
            <a:r>
              <a:rPr lang="en-GB" dirty="0" err="1">
                <a:solidFill>
                  <a:sysClr val="window" lastClr="FFFFFF"/>
                </a:solidFill>
              </a:rPr>
              <a:t>WannaCry</a:t>
            </a:r>
            <a:r>
              <a:rPr lang="en-GB" dirty="0" smtClean="0">
                <a:solidFill>
                  <a:sysClr val="window" lastClr="FFFFFF"/>
                </a:solidFill>
              </a:rPr>
              <a:t>?</a:t>
            </a:r>
            <a:endParaRPr lang="en-US" dirty="0"/>
          </a:p>
        </p:txBody>
      </p:sp>
    </p:spTree>
    <p:extLst>
      <p:ext uri="{BB962C8B-B14F-4D97-AF65-F5344CB8AC3E}">
        <p14:creationId xmlns:p14="http://schemas.microsoft.com/office/powerpoint/2010/main" val="351562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40000" fill="hold" nodeType="afterEffect">
                                  <p:stCondLst>
                                    <p:cond delay="0"/>
                                  </p:stCondLst>
                                  <p:childTnLst>
                                    <p:animMotion origin="layout" path="M 2.5E-6 -3.20988E-6 L 2.5E-6 0.10247 " pathEditMode="relative" rAng="0" ptsTypes="AA">
                                      <p:cBhvr>
                                        <p:cTn id="6" dur="2000" fill="hold"/>
                                        <p:tgtEl>
                                          <p:spTgt spid="17"/>
                                        </p:tgtEl>
                                        <p:attrNameLst>
                                          <p:attrName>ppt_x</p:attrName>
                                          <p:attrName>ppt_y</p:attrName>
                                        </p:attrNameLst>
                                      </p:cBhvr>
                                      <p:rCtr x="0" y="5123"/>
                                    </p:animMotion>
                                  </p:childTnLst>
                                </p:cTn>
                              </p:par>
                              <p:par>
                                <p:cTn id="7" presetID="64" presetClass="path" presetSubtype="0" decel="40000" fill="hold" nodeType="withEffect">
                                  <p:stCondLst>
                                    <p:cond delay="0"/>
                                  </p:stCondLst>
                                  <p:childTnLst>
                                    <p:animMotion origin="layout" path="M 3.05556E-6 -3.20988E-6 L 3.05556E-6 -0.09784 " pathEditMode="relative" rAng="0" ptsTypes="AA">
                                      <p:cBhvr>
                                        <p:cTn id="8" dur="2000" fill="hold"/>
                                        <p:tgtEl>
                                          <p:spTgt spid="15"/>
                                        </p:tgtEl>
                                        <p:attrNameLst>
                                          <p:attrName>ppt_x</p:attrName>
                                          <p:attrName>ppt_y</p:attrName>
                                        </p:attrNameLst>
                                      </p:cBhvr>
                                      <p:rCtr x="0" y="-4907"/>
                                    </p:animMotion>
                                  </p:childTnLst>
                                </p:cTn>
                              </p:par>
                              <p:par>
                                <p:cTn id="9" presetID="8" presetClass="emph" presetSubtype="0" decel="40000" fill="hold" nodeType="withEffect">
                                  <p:stCondLst>
                                    <p:cond delay="0"/>
                                  </p:stCondLst>
                                  <p:childTnLst>
                                    <p:animRot by="-1560000">
                                      <p:cBhvr>
                                        <p:cTn id="10" dur="2000" fill="hold"/>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1"/>
          <p:cNvSpPr>
            <a:spLocks noGrp="1"/>
          </p:cNvSpPr>
          <p:nvPr/>
        </p:nvSpPr>
        <p:spPr>
          <a:xfrm>
            <a:off x="4208214" y="875949"/>
            <a:ext cx="4320458" cy="3276600"/>
          </a:xfrm>
          <a:prstGeom prst="rect">
            <a:avLst/>
          </a:prstGeom>
        </p:spPr>
        <p:txBody>
          <a:bodyPr anchor="t" anchorCtr="0">
            <a:noAutofit/>
          </a:bodyPr>
          <a:lstStyle>
            <a:lvl1pPr marL="0" indent="0" algn="r" rtl="0" eaLnBrk="1" fontAlgn="base" hangingPunct="1">
              <a:spcBef>
                <a:spcPct val="20000"/>
              </a:spcBef>
              <a:spcAft>
                <a:spcPct val="0"/>
              </a:spcAft>
              <a:buClr>
                <a:schemeClr val="tx1"/>
              </a:buClr>
              <a:buSzPct val="60000"/>
              <a:buFont typeface="Wingdings" pitchFamily="2" charset="2"/>
              <a:buNone/>
              <a:defRPr sz="2800" b="1">
                <a:solidFill>
                  <a:schemeClr val="tx1"/>
                </a:solidFill>
                <a:latin typeface="Arial" pitchFamily="34" charset="0"/>
                <a:ea typeface="+mn-ea"/>
                <a:cs typeface="Arial" pitchFamily="34" charset="0"/>
              </a:defRPr>
            </a:lvl1pPr>
            <a:lvl2pPr marL="455613" indent="-223838" algn="l" rtl="0" eaLnBrk="1" fontAlgn="base" hangingPunct="1">
              <a:spcBef>
                <a:spcPct val="20000"/>
              </a:spcBef>
              <a:spcAft>
                <a:spcPct val="0"/>
              </a:spcAft>
              <a:buClr>
                <a:schemeClr val="tx1"/>
              </a:buClr>
              <a:buSzPct val="110000"/>
              <a:buChar char="–"/>
              <a:defRPr sz="1800">
                <a:solidFill>
                  <a:schemeClr val="tx1"/>
                </a:solidFill>
                <a:latin typeface="Arial" pitchFamily="34" charset="0"/>
                <a:cs typeface="Arial" pitchFamily="34" charset="0"/>
              </a:defRPr>
            </a:lvl2pPr>
            <a:lvl3pPr marL="679450" indent="-209550" algn="l" rtl="0" eaLnBrk="1" fontAlgn="base" hangingPunct="1">
              <a:spcBef>
                <a:spcPct val="20000"/>
              </a:spcBef>
              <a:spcAft>
                <a:spcPct val="0"/>
              </a:spcAft>
              <a:buSzPct val="100000"/>
              <a:buFont typeface="Wingdings" pitchFamily="2" charset="2"/>
              <a:buChar char="§"/>
              <a:defRPr sz="1800">
                <a:solidFill>
                  <a:schemeClr val="tx1"/>
                </a:solidFill>
                <a:latin typeface="Arial" pitchFamily="34" charset="0"/>
                <a:cs typeface="Arial" pitchFamily="34" charset="0"/>
              </a:defRPr>
            </a:lvl3pPr>
            <a:lvl4pPr marL="896112" indent="-228600" algn="l" rtl="0" eaLnBrk="1" fontAlgn="base" hangingPunct="1">
              <a:spcBef>
                <a:spcPct val="20000"/>
              </a:spcBef>
              <a:spcAft>
                <a:spcPct val="0"/>
              </a:spcAft>
              <a:buSzPct val="110000"/>
              <a:buFont typeface="ZapfChancery"/>
              <a:buChar char="–"/>
              <a:defRPr sz="1800">
                <a:solidFill>
                  <a:schemeClr val="tx1"/>
                </a:solidFill>
                <a:latin typeface="Arial" pitchFamily="34" charset="0"/>
                <a:cs typeface="Arial" pitchFamily="34" charset="0"/>
              </a:defRPr>
            </a:lvl4pPr>
            <a:lvl5pPr marL="1124712" indent="-228600" algn="l" rtl="0" eaLnBrk="1" fontAlgn="base" hangingPunct="1">
              <a:spcBef>
                <a:spcPct val="20000"/>
              </a:spcBef>
              <a:spcAft>
                <a:spcPct val="0"/>
              </a:spcAft>
              <a:buSzPct val="100000"/>
              <a:buFont typeface="Wingdings" pitchFamily="2" charset="2"/>
              <a:buChar char="§"/>
              <a:defRPr sz="18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6pPr>
            <a:lvl7pPr marL="29718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7pPr>
            <a:lvl8pPr marL="34290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8pPr>
            <a:lvl9pPr marL="38862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9pPr>
          </a:lstStyle>
          <a:p>
            <a:pPr marL="171450" indent="-171450" algn="l" defTabSz="457200">
              <a:spcBef>
                <a:spcPts val="1200"/>
              </a:spcBef>
              <a:buClr>
                <a:srgbClr val="43B02A"/>
              </a:buClr>
              <a:buSzPct val="100000"/>
              <a:buFont typeface="LucidaGrande" charset="0"/>
              <a:buChar char="▶︎"/>
              <a:defRPr/>
            </a:pPr>
            <a:r>
              <a:rPr lang="en-GB" sz="1800" b="0" dirty="0">
                <a:solidFill>
                  <a:schemeClr val="bg1"/>
                </a:solidFill>
              </a:rPr>
              <a:t>Geographically concentrated in Ukraine</a:t>
            </a:r>
          </a:p>
          <a:p>
            <a:pPr marL="171450" indent="-171450" algn="l" defTabSz="457200">
              <a:spcBef>
                <a:spcPts val="1200"/>
              </a:spcBef>
              <a:buClr>
                <a:srgbClr val="43B02A"/>
              </a:buClr>
              <a:buSzPct val="100000"/>
              <a:buFont typeface="LucidaGrande" charset="0"/>
              <a:buChar char="▶︎"/>
              <a:defRPr/>
            </a:pPr>
            <a:r>
              <a:rPr lang="en-GB" sz="1800" b="0" dirty="0">
                <a:solidFill>
                  <a:schemeClr val="bg1"/>
                </a:solidFill>
              </a:rPr>
              <a:t>Encrypts a smaller number of file extensions</a:t>
            </a:r>
            <a:br>
              <a:rPr lang="en-GB" sz="1800" b="0" dirty="0">
                <a:solidFill>
                  <a:schemeClr val="bg1"/>
                </a:solidFill>
              </a:rPr>
            </a:br>
            <a:r>
              <a:rPr lang="en-GB" sz="1800" b="0" dirty="0">
                <a:solidFill>
                  <a:schemeClr val="bg1"/>
                </a:solidFill>
              </a:rPr>
              <a:t>(still hits the ones you care about)</a:t>
            </a:r>
          </a:p>
          <a:p>
            <a:pPr marL="171450" indent="-171450" algn="l" defTabSz="457200">
              <a:spcBef>
                <a:spcPts val="1200"/>
              </a:spcBef>
              <a:buClr>
                <a:srgbClr val="43B02A"/>
              </a:buClr>
              <a:buSzPct val="100000"/>
              <a:buFont typeface="LucidaGrande" charset="0"/>
              <a:buChar char="▶︎"/>
              <a:defRPr/>
            </a:pPr>
            <a:r>
              <a:rPr lang="en-GB" sz="1800" b="0" dirty="0">
                <a:solidFill>
                  <a:schemeClr val="bg1"/>
                </a:solidFill>
              </a:rPr>
              <a:t>Has not been observed to aggressively spread over the </a:t>
            </a:r>
            <a:r>
              <a:rPr lang="en-GB" sz="1800" b="0" dirty="0" smtClean="0">
                <a:solidFill>
                  <a:schemeClr val="bg1"/>
                </a:solidFill>
              </a:rPr>
              <a:t>Internet</a:t>
            </a:r>
            <a:endParaRPr lang="en-GB" sz="1800" b="0" dirty="0">
              <a:solidFill>
                <a:schemeClr val="bg1"/>
              </a:solidFill>
            </a:endParaRPr>
          </a:p>
        </p:txBody>
      </p:sp>
      <p:grpSp>
        <p:nvGrpSpPr>
          <p:cNvPr id="28" name="Group 27"/>
          <p:cNvGrpSpPr/>
          <p:nvPr/>
        </p:nvGrpSpPr>
        <p:grpSpPr>
          <a:xfrm>
            <a:off x="261256" y="2380121"/>
            <a:ext cx="1277914" cy="1053424"/>
            <a:chOff x="304800" y="2173104"/>
            <a:chExt cx="1277914" cy="1053424"/>
          </a:xfrm>
        </p:grpSpPr>
        <p:grpSp>
          <p:nvGrpSpPr>
            <p:cNvPr id="29" name="Group 28"/>
            <p:cNvGrpSpPr/>
            <p:nvPr/>
          </p:nvGrpSpPr>
          <p:grpSpPr>
            <a:xfrm>
              <a:off x="507475" y="2173104"/>
              <a:ext cx="838196" cy="1053424"/>
              <a:chOff x="2895604" y="3087504"/>
              <a:chExt cx="838196" cy="1053424"/>
            </a:xfrm>
            <a:solidFill>
              <a:schemeClr val="bg1">
                <a:lumMod val="75000"/>
              </a:schemeClr>
            </a:solidFill>
            <a:effectLst/>
          </p:grpSpPr>
          <p:sp>
            <p:nvSpPr>
              <p:cNvPr id="31" name="Rectangle 30"/>
              <p:cNvSpPr/>
              <p:nvPr/>
            </p:nvSpPr>
            <p:spPr>
              <a:xfrm rot="1200000">
                <a:off x="3130167" y="3087504"/>
                <a:ext cx="33908" cy="93204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smtClean="0">
                  <a:solidFill>
                    <a:schemeClr val="bg2">
                      <a:lumMod val="50000"/>
                    </a:schemeClr>
                  </a:solidFill>
                </a:endParaRPr>
              </a:p>
            </p:txBody>
          </p:sp>
          <p:sp>
            <p:nvSpPr>
              <p:cNvPr id="32" name="Rectangle 31"/>
              <p:cNvSpPr/>
              <p:nvPr/>
            </p:nvSpPr>
            <p:spPr>
              <a:xfrm rot="20400000" flipH="1">
                <a:off x="3474520" y="3087505"/>
                <a:ext cx="33908" cy="93204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smtClean="0">
                  <a:solidFill>
                    <a:schemeClr val="bg2">
                      <a:lumMod val="50000"/>
                    </a:schemeClr>
                  </a:solidFill>
                </a:endParaRPr>
              </a:p>
            </p:txBody>
          </p:sp>
          <p:sp>
            <p:nvSpPr>
              <p:cNvPr id="33" name="Chord 32"/>
              <p:cNvSpPr/>
              <p:nvPr/>
            </p:nvSpPr>
            <p:spPr>
              <a:xfrm>
                <a:off x="2895604" y="3638550"/>
                <a:ext cx="838196" cy="502378"/>
              </a:xfrm>
              <a:prstGeom prst="chord">
                <a:avLst>
                  <a:gd name="adj1" fmla="val 641350"/>
                  <a:gd name="adj2" fmla="val 1011623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smtClean="0">
                  <a:solidFill>
                    <a:schemeClr val="bg2">
                      <a:lumMod val="50000"/>
                    </a:schemeClr>
                  </a:solidFill>
                </a:endParaRPr>
              </a:p>
            </p:txBody>
          </p:sp>
        </p:grpSp>
        <p:sp>
          <p:nvSpPr>
            <p:cNvPr id="30" name="TextBox 29"/>
            <p:cNvSpPr txBox="1"/>
            <p:nvPr/>
          </p:nvSpPr>
          <p:spPr>
            <a:xfrm>
              <a:off x="304800" y="2506501"/>
              <a:ext cx="1277914" cy="584775"/>
            </a:xfrm>
            <a:prstGeom prst="rect">
              <a:avLst/>
            </a:prstGeom>
            <a:noFill/>
          </p:spPr>
          <p:txBody>
            <a:bodyPr wrap="none" rtlCol="0" anchor="b">
              <a:spAutoFit/>
            </a:bodyPr>
            <a:lstStyle/>
            <a:p>
              <a:pPr algn="ctr"/>
              <a:r>
                <a:rPr lang="en-US" sz="3200" b="1" dirty="0" smtClean="0">
                  <a:solidFill>
                    <a:srgbClr val="FFC000"/>
                  </a:solidFill>
                  <a:latin typeface="+mn-lt"/>
                </a:rPr>
                <a:t>Petya</a:t>
              </a:r>
              <a:endParaRPr lang="en-US" sz="3200" b="1" dirty="0">
                <a:solidFill>
                  <a:srgbClr val="FFC000"/>
                </a:solidFill>
                <a:latin typeface="+mn-lt"/>
              </a:endParaRPr>
            </a:p>
          </p:txBody>
        </p:sp>
      </p:grpSp>
      <p:grpSp>
        <p:nvGrpSpPr>
          <p:cNvPr id="34" name="Group 33"/>
          <p:cNvGrpSpPr/>
          <p:nvPr/>
        </p:nvGrpSpPr>
        <p:grpSpPr>
          <a:xfrm>
            <a:off x="2322777" y="1381357"/>
            <a:ext cx="1570431" cy="1053424"/>
            <a:chOff x="2270685" y="1584852"/>
            <a:chExt cx="1570431" cy="1053424"/>
          </a:xfrm>
        </p:grpSpPr>
        <p:grpSp>
          <p:nvGrpSpPr>
            <p:cNvPr id="35" name="Group 34"/>
            <p:cNvGrpSpPr/>
            <p:nvPr/>
          </p:nvGrpSpPr>
          <p:grpSpPr>
            <a:xfrm>
              <a:off x="2606490" y="1584852"/>
              <a:ext cx="838196" cy="1053424"/>
              <a:chOff x="2895604" y="3087504"/>
              <a:chExt cx="838196" cy="1053424"/>
            </a:xfrm>
            <a:solidFill>
              <a:schemeClr val="bg1">
                <a:lumMod val="75000"/>
              </a:schemeClr>
            </a:solidFill>
            <a:effectLst/>
          </p:grpSpPr>
          <p:sp>
            <p:nvSpPr>
              <p:cNvPr id="37" name="Rectangle 36"/>
              <p:cNvSpPr/>
              <p:nvPr/>
            </p:nvSpPr>
            <p:spPr>
              <a:xfrm rot="1200000">
                <a:off x="3130167" y="3087504"/>
                <a:ext cx="33908" cy="93204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smtClean="0">
                  <a:solidFill>
                    <a:schemeClr val="bg2">
                      <a:lumMod val="50000"/>
                    </a:schemeClr>
                  </a:solidFill>
                </a:endParaRPr>
              </a:p>
            </p:txBody>
          </p:sp>
          <p:sp>
            <p:nvSpPr>
              <p:cNvPr id="38" name="Rectangle 37"/>
              <p:cNvSpPr/>
              <p:nvPr/>
            </p:nvSpPr>
            <p:spPr>
              <a:xfrm rot="20400000" flipH="1">
                <a:off x="3474520" y="3087505"/>
                <a:ext cx="33908" cy="93204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smtClean="0">
                  <a:solidFill>
                    <a:schemeClr val="bg2">
                      <a:lumMod val="50000"/>
                    </a:schemeClr>
                  </a:solidFill>
                </a:endParaRPr>
              </a:p>
            </p:txBody>
          </p:sp>
          <p:sp>
            <p:nvSpPr>
              <p:cNvPr id="39" name="Chord 38"/>
              <p:cNvSpPr/>
              <p:nvPr/>
            </p:nvSpPr>
            <p:spPr>
              <a:xfrm>
                <a:off x="2895604" y="3638550"/>
                <a:ext cx="838196" cy="502378"/>
              </a:xfrm>
              <a:prstGeom prst="chord">
                <a:avLst>
                  <a:gd name="adj1" fmla="val 641350"/>
                  <a:gd name="adj2" fmla="val 10116230"/>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smtClean="0">
                  <a:solidFill>
                    <a:schemeClr val="bg2">
                      <a:lumMod val="50000"/>
                    </a:schemeClr>
                  </a:solidFill>
                </a:endParaRPr>
              </a:p>
            </p:txBody>
          </p:sp>
        </p:grpSp>
        <p:sp>
          <p:nvSpPr>
            <p:cNvPr id="36" name="TextBox 35"/>
            <p:cNvSpPr txBox="1"/>
            <p:nvPr/>
          </p:nvSpPr>
          <p:spPr>
            <a:xfrm>
              <a:off x="2270685" y="2052995"/>
              <a:ext cx="1570431" cy="430887"/>
            </a:xfrm>
            <a:prstGeom prst="rect">
              <a:avLst/>
            </a:prstGeom>
            <a:noFill/>
          </p:spPr>
          <p:txBody>
            <a:bodyPr wrap="none" rtlCol="0" anchor="b">
              <a:spAutoFit/>
            </a:bodyPr>
            <a:lstStyle/>
            <a:p>
              <a:pPr algn="ctr"/>
              <a:r>
                <a:rPr lang="en-US" sz="2200" b="1" dirty="0" smtClean="0">
                  <a:solidFill>
                    <a:srgbClr val="FF0000"/>
                  </a:solidFill>
                  <a:latin typeface="+mn-lt"/>
                </a:rPr>
                <a:t>WannaCry</a:t>
              </a:r>
              <a:endParaRPr lang="en-US" sz="2200" b="1" dirty="0">
                <a:solidFill>
                  <a:srgbClr val="FF0000"/>
                </a:solidFill>
                <a:latin typeface="+mn-lt"/>
              </a:endParaRPr>
            </a:p>
          </p:txBody>
        </p:sp>
      </p:grpSp>
      <p:grpSp>
        <p:nvGrpSpPr>
          <p:cNvPr id="40" name="Group 39"/>
          <p:cNvGrpSpPr/>
          <p:nvPr/>
        </p:nvGrpSpPr>
        <p:grpSpPr>
          <a:xfrm rot="-1560000">
            <a:off x="724377" y="1738678"/>
            <a:ext cx="2511673" cy="237043"/>
            <a:chOff x="724377" y="1859319"/>
            <a:chExt cx="2511673" cy="237043"/>
          </a:xfrm>
        </p:grpSpPr>
        <p:sp>
          <p:nvSpPr>
            <p:cNvPr id="41" name="Rectangle 40"/>
            <p:cNvSpPr/>
            <p:nvPr/>
          </p:nvSpPr>
          <p:spPr>
            <a:xfrm rot="5400000">
              <a:off x="1948799" y="798821"/>
              <a:ext cx="62828" cy="23622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smtClean="0">
                <a:solidFill>
                  <a:schemeClr val="bg2">
                    <a:lumMod val="50000"/>
                  </a:schemeClr>
                </a:solidFill>
              </a:endParaRPr>
            </a:p>
          </p:txBody>
        </p:sp>
        <p:grpSp>
          <p:nvGrpSpPr>
            <p:cNvPr id="42" name="Group 41"/>
            <p:cNvGrpSpPr/>
            <p:nvPr/>
          </p:nvGrpSpPr>
          <p:grpSpPr>
            <a:xfrm>
              <a:off x="724377" y="1859319"/>
              <a:ext cx="2511673" cy="237043"/>
              <a:chOff x="724377" y="1859319"/>
              <a:chExt cx="2511673" cy="237043"/>
            </a:xfrm>
          </p:grpSpPr>
          <p:sp>
            <p:nvSpPr>
              <p:cNvPr id="43" name="Oval 42"/>
              <p:cNvSpPr/>
              <p:nvPr/>
            </p:nvSpPr>
            <p:spPr>
              <a:xfrm>
                <a:off x="2999007" y="1859319"/>
                <a:ext cx="237043" cy="23704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smtClean="0">
                  <a:solidFill>
                    <a:schemeClr val="bg2">
                      <a:lumMod val="50000"/>
                    </a:schemeClr>
                  </a:solidFill>
                </a:endParaRPr>
              </a:p>
            </p:txBody>
          </p:sp>
          <p:sp>
            <p:nvSpPr>
              <p:cNvPr id="44" name="Oval 43"/>
              <p:cNvSpPr/>
              <p:nvPr/>
            </p:nvSpPr>
            <p:spPr>
              <a:xfrm>
                <a:off x="724377" y="1859319"/>
                <a:ext cx="237043" cy="237043"/>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smtClean="0">
                  <a:solidFill>
                    <a:schemeClr val="bg2">
                      <a:lumMod val="50000"/>
                    </a:schemeClr>
                  </a:solidFill>
                </a:endParaRPr>
              </a:p>
            </p:txBody>
          </p:sp>
        </p:grpSp>
      </p:grpSp>
      <p:grpSp>
        <p:nvGrpSpPr>
          <p:cNvPr id="45" name="Group 44"/>
          <p:cNvGrpSpPr/>
          <p:nvPr/>
        </p:nvGrpSpPr>
        <p:grpSpPr>
          <a:xfrm>
            <a:off x="1599213" y="1687290"/>
            <a:ext cx="762000" cy="1906819"/>
            <a:chOff x="1574271" y="1807931"/>
            <a:chExt cx="762000" cy="1906819"/>
          </a:xfrm>
        </p:grpSpPr>
        <p:sp>
          <p:nvSpPr>
            <p:cNvPr id="46" name="Rectangle 45"/>
            <p:cNvSpPr/>
            <p:nvPr/>
          </p:nvSpPr>
          <p:spPr>
            <a:xfrm>
              <a:off x="1879071" y="2114550"/>
              <a:ext cx="152400" cy="12954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smtClean="0">
                <a:solidFill>
                  <a:schemeClr val="bg2">
                    <a:lumMod val="50000"/>
                  </a:schemeClr>
                </a:solidFill>
              </a:endParaRPr>
            </a:p>
          </p:txBody>
        </p:sp>
        <p:sp>
          <p:nvSpPr>
            <p:cNvPr id="47" name="Rectangle 46"/>
            <p:cNvSpPr/>
            <p:nvPr/>
          </p:nvSpPr>
          <p:spPr>
            <a:xfrm>
              <a:off x="1764771" y="3409950"/>
              <a:ext cx="381000" cy="1524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smtClean="0">
                <a:solidFill>
                  <a:schemeClr val="bg2">
                    <a:lumMod val="50000"/>
                  </a:schemeClr>
                </a:solidFill>
              </a:endParaRPr>
            </a:p>
          </p:txBody>
        </p:sp>
        <p:sp>
          <p:nvSpPr>
            <p:cNvPr id="48" name="Rectangle 47"/>
            <p:cNvSpPr/>
            <p:nvPr/>
          </p:nvSpPr>
          <p:spPr>
            <a:xfrm>
              <a:off x="1574271" y="3562350"/>
              <a:ext cx="762000" cy="1524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smtClean="0">
                <a:solidFill>
                  <a:schemeClr val="bg2">
                    <a:lumMod val="50000"/>
                  </a:schemeClr>
                </a:solidFill>
              </a:endParaRPr>
            </a:p>
          </p:txBody>
        </p:sp>
        <p:sp>
          <p:nvSpPr>
            <p:cNvPr id="49" name="Oval 48"/>
            <p:cNvSpPr/>
            <p:nvPr/>
          </p:nvSpPr>
          <p:spPr>
            <a:xfrm>
              <a:off x="1771443" y="1807931"/>
              <a:ext cx="367657" cy="367657"/>
            </a:xfrm>
            <a:prstGeom prst="ellipse">
              <a:avLst/>
            </a:prstGeom>
            <a:solidFill>
              <a:schemeClr val="bg1"/>
            </a:solidFill>
            <a:ln w="698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smtClean="0">
                <a:solidFill>
                  <a:schemeClr val="bg2">
                    <a:lumMod val="50000"/>
                  </a:schemeClr>
                </a:solidFill>
              </a:endParaRPr>
            </a:p>
          </p:txBody>
        </p:sp>
      </p:grpSp>
      <p:sp>
        <p:nvSpPr>
          <p:cNvPr id="2" name="Title 1"/>
          <p:cNvSpPr>
            <a:spLocks noGrp="1"/>
          </p:cNvSpPr>
          <p:nvPr>
            <p:ph type="title"/>
          </p:nvPr>
        </p:nvSpPr>
        <p:spPr/>
        <p:txBody>
          <a:bodyPr/>
          <a:lstStyle/>
          <a:p>
            <a:r>
              <a:rPr lang="en-GB" smtClean="0"/>
              <a:t>How is Petya less dangerous than WannaCry?</a:t>
            </a:r>
            <a:endParaRPr lang="en-US" dirty="0"/>
          </a:p>
        </p:txBody>
      </p:sp>
    </p:spTree>
    <p:extLst>
      <p:ext uri="{BB962C8B-B14F-4D97-AF65-F5344CB8AC3E}">
        <p14:creationId xmlns:p14="http://schemas.microsoft.com/office/powerpoint/2010/main" val="82005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decel="20000" fill="hold" nodeType="withEffect">
                                  <p:stCondLst>
                                    <p:cond delay="0"/>
                                  </p:stCondLst>
                                  <p:childTnLst>
                                    <p:animRot by="3120000">
                                      <p:cBhvr>
                                        <p:cTn id="6" dur="4000" fill="hold"/>
                                        <p:tgtEl>
                                          <p:spTgt spid="40"/>
                                        </p:tgtEl>
                                        <p:attrNameLst>
                                          <p:attrName>r</p:attrName>
                                        </p:attrNameLst>
                                      </p:cBhvr>
                                    </p:animRot>
                                  </p:childTnLst>
                                </p:cTn>
                              </p:par>
                              <p:par>
                                <p:cTn id="7" presetID="64" presetClass="path" presetSubtype="0" decel="20000" fill="hold" nodeType="withEffect">
                                  <p:stCondLst>
                                    <p:cond delay="0"/>
                                  </p:stCondLst>
                                  <p:childTnLst>
                                    <p:animMotion origin="layout" path="M 2.5E-6 -3.45679E-6 L 2.5E-6 -0.20401 " pathEditMode="relative" rAng="0" ptsTypes="AA">
                                      <p:cBhvr>
                                        <p:cTn id="8" dur="4000" fill="hold"/>
                                        <p:tgtEl>
                                          <p:spTgt spid="28"/>
                                        </p:tgtEl>
                                        <p:attrNameLst>
                                          <p:attrName>ppt_x</p:attrName>
                                          <p:attrName>ppt_y</p:attrName>
                                        </p:attrNameLst>
                                      </p:cBhvr>
                                      <p:rCtr x="0" y="-10216"/>
                                    </p:animMotion>
                                  </p:childTnLst>
                                </p:cTn>
                              </p:par>
                              <p:par>
                                <p:cTn id="9" presetID="42" presetClass="path" presetSubtype="0" decel="20000" fill="hold" nodeType="withEffect">
                                  <p:stCondLst>
                                    <p:cond delay="0"/>
                                  </p:stCondLst>
                                  <p:childTnLst>
                                    <p:animMotion origin="layout" path="M 3.05556E-6 2.34568E-6 L 3.05556E-6 0.19136 " pathEditMode="relative" rAng="0" ptsTypes="AA">
                                      <p:cBhvr>
                                        <p:cTn id="10" dur="4000" fill="hold"/>
                                        <p:tgtEl>
                                          <p:spTgt spid="34"/>
                                        </p:tgtEl>
                                        <p:attrNameLst>
                                          <p:attrName>ppt_x</p:attrName>
                                          <p:attrName>ppt_y</p:attrName>
                                        </p:attrNameLst>
                                      </p:cBhvr>
                                      <p:rCtr x="0" y="9568"/>
                                    </p:animMotion>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088"/>
            <a:ext cx="9144004" cy="748833"/>
          </a:xfrm>
          <a:prstGeom prst="rect">
            <a:avLst/>
          </a:prstGeom>
          <a:solidFill>
            <a:schemeClr val="accent1"/>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600" kern="0" dirty="0" err="1" smtClean="0">
              <a:solidFill>
                <a:srgbClr val="CCCCCC">
                  <a:lumMod val="50000"/>
                </a:srgbClr>
              </a:solidFill>
              <a:latin typeface="Calibri" panose="020F0502020204030204"/>
            </a:endParaRPr>
          </a:p>
        </p:txBody>
      </p:sp>
      <p:sp>
        <p:nvSpPr>
          <p:cNvPr id="16" name="Text Placeholder 1"/>
          <p:cNvSpPr>
            <a:spLocks noGrp="1"/>
          </p:cNvSpPr>
          <p:nvPr/>
        </p:nvSpPr>
        <p:spPr>
          <a:xfrm>
            <a:off x="304797" y="1089214"/>
            <a:ext cx="4267205" cy="3276600"/>
          </a:xfrm>
          <a:prstGeom prst="rect">
            <a:avLst/>
          </a:prstGeom>
        </p:spPr>
        <p:txBody>
          <a:bodyPr anchor="t" anchorCtr="0">
            <a:noAutofit/>
          </a:bodyPr>
          <a:lstStyle>
            <a:lvl1pPr marL="0" indent="0" algn="r" rtl="0" eaLnBrk="1" fontAlgn="base" hangingPunct="1">
              <a:spcBef>
                <a:spcPct val="20000"/>
              </a:spcBef>
              <a:spcAft>
                <a:spcPct val="0"/>
              </a:spcAft>
              <a:buClr>
                <a:schemeClr val="tx1"/>
              </a:buClr>
              <a:buSzPct val="60000"/>
              <a:buFont typeface="Wingdings" pitchFamily="2" charset="2"/>
              <a:buNone/>
              <a:defRPr sz="2800" b="1">
                <a:solidFill>
                  <a:schemeClr val="tx1"/>
                </a:solidFill>
                <a:latin typeface="Arial" pitchFamily="34" charset="0"/>
                <a:ea typeface="+mn-ea"/>
                <a:cs typeface="Arial" pitchFamily="34" charset="0"/>
              </a:defRPr>
            </a:lvl1pPr>
            <a:lvl2pPr marL="455613" indent="-223838" algn="l" rtl="0" eaLnBrk="1" fontAlgn="base" hangingPunct="1">
              <a:spcBef>
                <a:spcPct val="20000"/>
              </a:spcBef>
              <a:spcAft>
                <a:spcPct val="0"/>
              </a:spcAft>
              <a:buClr>
                <a:schemeClr val="tx1"/>
              </a:buClr>
              <a:buSzPct val="110000"/>
              <a:buChar char="–"/>
              <a:defRPr sz="1800">
                <a:solidFill>
                  <a:schemeClr val="tx1"/>
                </a:solidFill>
                <a:latin typeface="Arial" pitchFamily="34" charset="0"/>
                <a:cs typeface="Arial" pitchFamily="34" charset="0"/>
              </a:defRPr>
            </a:lvl2pPr>
            <a:lvl3pPr marL="679450" indent="-209550" algn="l" rtl="0" eaLnBrk="1" fontAlgn="base" hangingPunct="1">
              <a:spcBef>
                <a:spcPct val="20000"/>
              </a:spcBef>
              <a:spcAft>
                <a:spcPct val="0"/>
              </a:spcAft>
              <a:buSzPct val="100000"/>
              <a:buFont typeface="Wingdings" pitchFamily="2" charset="2"/>
              <a:buChar char="§"/>
              <a:defRPr sz="1800">
                <a:solidFill>
                  <a:schemeClr val="tx1"/>
                </a:solidFill>
                <a:latin typeface="Arial" pitchFamily="34" charset="0"/>
                <a:cs typeface="Arial" pitchFamily="34" charset="0"/>
              </a:defRPr>
            </a:lvl3pPr>
            <a:lvl4pPr marL="896112" indent="-228600" algn="l" rtl="0" eaLnBrk="1" fontAlgn="base" hangingPunct="1">
              <a:spcBef>
                <a:spcPct val="20000"/>
              </a:spcBef>
              <a:spcAft>
                <a:spcPct val="0"/>
              </a:spcAft>
              <a:buSzPct val="110000"/>
              <a:buFont typeface="ZapfChancery"/>
              <a:buChar char="–"/>
              <a:defRPr sz="1800">
                <a:solidFill>
                  <a:schemeClr val="tx1"/>
                </a:solidFill>
                <a:latin typeface="Arial" pitchFamily="34" charset="0"/>
                <a:cs typeface="Arial" pitchFamily="34" charset="0"/>
              </a:defRPr>
            </a:lvl4pPr>
            <a:lvl5pPr marL="1124712" indent="-228600" algn="l" rtl="0" eaLnBrk="1" fontAlgn="base" hangingPunct="1">
              <a:spcBef>
                <a:spcPct val="20000"/>
              </a:spcBef>
              <a:spcAft>
                <a:spcPct val="0"/>
              </a:spcAft>
              <a:buSzPct val="100000"/>
              <a:buFont typeface="Wingdings" pitchFamily="2" charset="2"/>
              <a:buChar char="§"/>
              <a:defRPr sz="18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6pPr>
            <a:lvl7pPr marL="29718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7pPr>
            <a:lvl8pPr marL="34290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8pPr>
            <a:lvl9pPr marL="38862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9pPr>
          </a:lstStyle>
          <a:p>
            <a:pPr marL="342900" indent="-342900" algn="l" defTabSz="457200">
              <a:spcBef>
                <a:spcPts val="1200"/>
              </a:spcBef>
              <a:buClr>
                <a:srgbClr val="43B02A"/>
              </a:buClr>
              <a:buSzPct val="100000"/>
              <a:buFont typeface="+mj-lt"/>
              <a:buAutoNum type="arabicPeriod"/>
              <a:defRPr/>
            </a:pPr>
            <a:r>
              <a:rPr lang="en-GB" sz="1600" b="0" dirty="0" smtClean="0">
                <a:solidFill>
                  <a:schemeClr val="bg1"/>
                </a:solidFill>
              </a:rPr>
              <a:t>Carefully </a:t>
            </a:r>
            <a:r>
              <a:rPr lang="en-GB" sz="1600" b="0" dirty="0">
                <a:solidFill>
                  <a:schemeClr val="bg1"/>
                </a:solidFill>
              </a:rPr>
              <a:t>vet any 3rd parties who deliver </a:t>
            </a:r>
            <a:r>
              <a:rPr lang="en-GB" sz="1600" b="0" dirty="0" smtClean="0">
                <a:solidFill>
                  <a:schemeClr val="bg1"/>
                </a:solidFill>
              </a:rPr>
              <a:t>software updates </a:t>
            </a:r>
            <a:r>
              <a:rPr lang="en-GB" sz="1600" b="0" dirty="0">
                <a:solidFill>
                  <a:schemeClr val="bg1"/>
                </a:solidFill>
              </a:rPr>
              <a:t>into your environment</a:t>
            </a:r>
          </a:p>
          <a:p>
            <a:pPr marL="342900" indent="-342900" algn="l" defTabSz="457200">
              <a:spcBef>
                <a:spcPts val="1200"/>
              </a:spcBef>
              <a:buClr>
                <a:srgbClr val="43B02A"/>
              </a:buClr>
              <a:buSzPct val="100000"/>
              <a:buFont typeface="+mj-lt"/>
              <a:buAutoNum type="arabicPeriod"/>
              <a:defRPr/>
            </a:pPr>
            <a:r>
              <a:rPr lang="en-GB" sz="1600" b="0" dirty="0" smtClean="0">
                <a:solidFill>
                  <a:schemeClr val="bg1"/>
                </a:solidFill>
              </a:rPr>
              <a:t>Know where your data resides</a:t>
            </a:r>
          </a:p>
          <a:p>
            <a:pPr marL="342900" indent="-342900" algn="l" defTabSz="457200">
              <a:spcBef>
                <a:spcPts val="1200"/>
              </a:spcBef>
              <a:buClr>
                <a:srgbClr val="43B02A"/>
              </a:buClr>
              <a:buSzPct val="100000"/>
              <a:buFont typeface="+mj-lt"/>
              <a:buAutoNum type="arabicPeriod"/>
              <a:defRPr/>
            </a:pPr>
            <a:r>
              <a:rPr lang="en-GB" sz="1600" b="0" dirty="0" smtClean="0">
                <a:solidFill>
                  <a:schemeClr val="bg1"/>
                </a:solidFill>
              </a:rPr>
              <a:t>Patch</a:t>
            </a:r>
            <a:r>
              <a:rPr lang="en-GB" sz="1600" b="0" dirty="0">
                <a:solidFill>
                  <a:schemeClr val="bg1"/>
                </a:solidFill>
              </a:rPr>
              <a:t>, patch, </a:t>
            </a:r>
            <a:r>
              <a:rPr lang="en-GB" sz="1600" b="0" dirty="0" smtClean="0">
                <a:solidFill>
                  <a:schemeClr val="bg1"/>
                </a:solidFill>
              </a:rPr>
              <a:t>patch</a:t>
            </a:r>
            <a:endParaRPr lang="en-GB" sz="1600" b="0" dirty="0">
              <a:solidFill>
                <a:schemeClr val="bg1"/>
              </a:solidFill>
            </a:endParaRPr>
          </a:p>
          <a:p>
            <a:pPr marL="342900" indent="-342900" algn="l" defTabSz="457200">
              <a:spcBef>
                <a:spcPts val="1200"/>
              </a:spcBef>
              <a:buClr>
                <a:srgbClr val="43B02A"/>
              </a:buClr>
              <a:buSzPct val="100000"/>
              <a:buFont typeface="+mj-lt"/>
              <a:buAutoNum type="arabicPeriod"/>
              <a:defRPr/>
            </a:pPr>
            <a:r>
              <a:rPr lang="en-GB" sz="1600" b="0" dirty="0" smtClean="0">
                <a:solidFill>
                  <a:schemeClr val="bg1"/>
                </a:solidFill>
              </a:rPr>
              <a:t>Backup</a:t>
            </a:r>
            <a:r>
              <a:rPr lang="en-GB" sz="1600" b="0" dirty="0">
                <a:solidFill>
                  <a:schemeClr val="bg1"/>
                </a:solidFill>
              </a:rPr>
              <a:t>, backup, backup your </a:t>
            </a:r>
            <a:r>
              <a:rPr lang="en-GB" sz="1600" b="0" dirty="0" smtClean="0">
                <a:solidFill>
                  <a:schemeClr val="bg1"/>
                </a:solidFill>
              </a:rPr>
              <a:t>files</a:t>
            </a:r>
          </a:p>
          <a:p>
            <a:pPr marL="342900" indent="-342900" algn="l" defTabSz="457200">
              <a:spcBef>
                <a:spcPts val="1200"/>
              </a:spcBef>
              <a:buClr>
                <a:srgbClr val="43B02A"/>
              </a:buClr>
              <a:buSzPct val="100000"/>
              <a:buFont typeface="+mj-lt"/>
              <a:buAutoNum type="arabicPeriod"/>
              <a:defRPr/>
            </a:pPr>
            <a:r>
              <a:rPr lang="en-GB" sz="1600" b="0" dirty="0" smtClean="0">
                <a:solidFill>
                  <a:schemeClr val="bg1"/>
                </a:solidFill>
              </a:rPr>
              <a:t>Limit privileges and admin access</a:t>
            </a:r>
            <a:br>
              <a:rPr lang="en-GB" sz="1600" b="0" dirty="0" smtClean="0">
                <a:solidFill>
                  <a:schemeClr val="bg1"/>
                </a:solidFill>
              </a:rPr>
            </a:br>
            <a:r>
              <a:rPr lang="en-GB" sz="1600" b="0" dirty="0" smtClean="0">
                <a:solidFill>
                  <a:schemeClr val="bg1"/>
                </a:solidFill>
              </a:rPr>
              <a:t>(even </a:t>
            </a:r>
            <a:r>
              <a:rPr lang="en-GB" sz="1600" b="0" dirty="0">
                <a:solidFill>
                  <a:schemeClr val="bg1"/>
                </a:solidFill>
              </a:rPr>
              <a:t>on </a:t>
            </a:r>
            <a:r>
              <a:rPr lang="en-GB" sz="1600" b="0" dirty="0" smtClean="0">
                <a:solidFill>
                  <a:schemeClr val="bg1"/>
                </a:solidFill>
              </a:rPr>
              <a:t>laptops)</a:t>
            </a:r>
          </a:p>
          <a:p>
            <a:pPr marL="342900" indent="-342900" algn="l" defTabSz="457200">
              <a:spcBef>
                <a:spcPts val="1200"/>
              </a:spcBef>
              <a:buClr>
                <a:srgbClr val="43B02A"/>
              </a:buClr>
              <a:buSzPct val="100000"/>
              <a:buFont typeface="+mj-lt"/>
              <a:buAutoNum type="arabicPeriod"/>
              <a:defRPr/>
            </a:pPr>
            <a:r>
              <a:rPr lang="en-GB" sz="1600" b="0" dirty="0">
                <a:solidFill>
                  <a:schemeClr val="bg1"/>
                </a:solidFill>
              </a:rPr>
              <a:t>User Education – keep teaching in different </a:t>
            </a:r>
            <a:r>
              <a:rPr lang="en-GB" sz="1600" b="0" dirty="0" smtClean="0">
                <a:solidFill>
                  <a:schemeClr val="bg1"/>
                </a:solidFill>
              </a:rPr>
              <a:t>ways</a:t>
            </a:r>
            <a:endParaRPr lang="en-GB" sz="1600" b="0" dirty="0">
              <a:solidFill>
                <a:schemeClr val="bg1"/>
              </a:solidFill>
            </a:endParaRPr>
          </a:p>
          <a:p>
            <a:pPr marL="342900" indent="-342900" algn="l" defTabSz="457200">
              <a:spcBef>
                <a:spcPts val="1200"/>
              </a:spcBef>
              <a:buClr>
                <a:srgbClr val="43B02A"/>
              </a:buClr>
              <a:buSzPct val="100000"/>
              <a:buFont typeface="+mj-lt"/>
              <a:buAutoNum type="arabicPeriod"/>
              <a:defRPr/>
            </a:pPr>
            <a:r>
              <a:rPr lang="en-GB" sz="1600" b="0" dirty="0" smtClean="0">
                <a:solidFill>
                  <a:schemeClr val="bg1"/>
                </a:solidFill>
              </a:rPr>
              <a:t>Control or eliminate outdated and otherwise vulnerable technologies</a:t>
            </a:r>
            <a:br>
              <a:rPr lang="en-GB" sz="1600" b="0" dirty="0" smtClean="0">
                <a:solidFill>
                  <a:schemeClr val="bg1"/>
                </a:solidFill>
              </a:rPr>
            </a:br>
            <a:r>
              <a:rPr lang="en-GB" sz="1600" b="0" dirty="0" smtClean="0">
                <a:solidFill>
                  <a:schemeClr val="bg1"/>
                </a:solidFill>
              </a:rPr>
              <a:t>(SMBv1, </a:t>
            </a:r>
            <a:r>
              <a:rPr lang="en-GB" sz="1600" b="0" dirty="0" err="1" smtClean="0">
                <a:solidFill>
                  <a:schemeClr val="bg1"/>
                </a:solidFill>
              </a:rPr>
              <a:t>abandonware</a:t>
            </a:r>
            <a:r>
              <a:rPr lang="en-GB" sz="1600" b="0" dirty="0" smtClean="0">
                <a:solidFill>
                  <a:schemeClr val="bg1"/>
                </a:solidFill>
              </a:rPr>
              <a:t>, Java, etc.)</a:t>
            </a:r>
            <a:endParaRPr lang="en-GB" sz="1600" b="0" dirty="0">
              <a:solidFill>
                <a:schemeClr val="bg1"/>
              </a:solidFill>
            </a:endParaRPr>
          </a:p>
        </p:txBody>
      </p:sp>
      <p:sp>
        <p:nvSpPr>
          <p:cNvPr id="5" name="Text Placeholder 1"/>
          <p:cNvSpPr>
            <a:spLocks noGrp="1"/>
          </p:cNvSpPr>
          <p:nvPr/>
        </p:nvSpPr>
        <p:spPr>
          <a:xfrm>
            <a:off x="4343400" y="1089214"/>
            <a:ext cx="4573387" cy="3657600"/>
          </a:xfrm>
          <a:prstGeom prst="rect">
            <a:avLst/>
          </a:prstGeom>
        </p:spPr>
        <p:txBody>
          <a:bodyPr anchor="t" anchorCtr="0">
            <a:noAutofit/>
          </a:bodyPr>
          <a:lstStyle>
            <a:lvl1pPr marL="0" indent="0" algn="r" rtl="0" eaLnBrk="1" fontAlgn="base" hangingPunct="1">
              <a:spcBef>
                <a:spcPct val="20000"/>
              </a:spcBef>
              <a:spcAft>
                <a:spcPct val="0"/>
              </a:spcAft>
              <a:buClr>
                <a:schemeClr val="tx1"/>
              </a:buClr>
              <a:buSzPct val="60000"/>
              <a:buFont typeface="Wingdings" pitchFamily="2" charset="2"/>
              <a:buNone/>
              <a:defRPr sz="2800" b="1">
                <a:solidFill>
                  <a:schemeClr val="tx1"/>
                </a:solidFill>
                <a:latin typeface="Arial" pitchFamily="34" charset="0"/>
                <a:ea typeface="+mn-ea"/>
                <a:cs typeface="Arial" pitchFamily="34" charset="0"/>
              </a:defRPr>
            </a:lvl1pPr>
            <a:lvl2pPr marL="455613" indent="-223838" algn="l" rtl="0" eaLnBrk="1" fontAlgn="base" hangingPunct="1">
              <a:spcBef>
                <a:spcPct val="20000"/>
              </a:spcBef>
              <a:spcAft>
                <a:spcPct val="0"/>
              </a:spcAft>
              <a:buClr>
                <a:schemeClr val="tx1"/>
              </a:buClr>
              <a:buSzPct val="110000"/>
              <a:buChar char="–"/>
              <a:defRPr sz="1800">
                <a:solidFill>
                  <a:schemeClr val="tx1"/>
                </a:solidFill>
                <a:latin typeface="Arial" pitchFamily="34" charset="0"/>
                <a:cs typeface="Arial" pitchFamily="34" charset="0"/>
              </a:defRPr>
            </a:lvl2pPr>
            <a:lvl3pPr marL="679450" indent="-209550" algn="l" rtl="0" eaLnBrk="1" fontAlgn="base" hangingPunct="1">
              <a:spcBef>
                <a:spcPct val="20000"/>
              </a:spcBef>
              <a:spcAft>
                <a:spcPct val="0"/>
              </a:spcAft>
              <a:buSzPct val="100000"/>
              <a:buFont typeface="Wingdings" pitchFamily="2" charset="2"/>
              <a:buChar char="§"/>
              <a:defRPr sz="1800">
                <a:solidFill>
                  <a:schemeClr val="tx1"/>
                </a:solidFill>
                <a:latin typeface="Arial" pitchFamily="34" charset="0"/>
                <a:cs typeface="Arial" pitchFamily="34" charset="0"/>
              </a:defRPr>
            </a:lvl3pPr>
            <a:lvl4pPr marL="896112" indent="-228600" algn="l" rtl="0" eaLnBrk="1" fontAlgn="base" hangingPunct="1">
              <a:spcBef>
                <a:spcPct val="20000"/>
              </a:spcBef>
              <a:spcAft>
                <a:spcPct val="0"/>
              </a:spcAft>
              <a:buSzPct val="110000"/>
              <a:buFont typeface="ZapfChancery"/>
              <a:buChar char="–"/>
              <a:defRPr sz="1800">
                <a:solidFill>
                  <a:schemeClr val="tx1"/>
                </a:solidFill>
                <a:latin typeface="Arial" pitchFamily="34" charset="0"/>
                <a:cs typeface="Arial" pitchFamily="34" charset="0"/>
              </a:defRPr>
            </a:lvl4pPr>
            <a:lvl5pPr marL="1124712" indent="-228600" algn="l" rtl="0" eaLnBrk="1" fontAlgn="base" hangingPunct="1">
              <a:spcBef>
                <a:spcPct val="20000"/>
              </a:spcBef>
              <a:spcAft>
                <a:spcPct val="0"/>
              </a:spcAft>
              <a:buSzPct val="100000"/>
              <a:buFont typeface="Wingdings" pitchFamily="2" charset="2"/>
              <a:buChar char="§"/>
              <a:defRPr sz="18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6pPr>
            <a:lvl7pPr marL="29718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7pPr>
            <a:lvl8pPr marL="34290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8pPr>
            <a:lvl9pPr marL="3886200" indent="-228600" algn="l" rtl="0" eaLnBrk="1" fontAlgn="base" hangingPunct="1">
              <a:spcBef>
                <a:spcPct val="20000"/>
              </a:spcBef>
              <a:spcAft>
                <a:spcPct val="0"/>
              </a:spcAft>
              <a:buSzPct val="100000"/>
              <a:buChar char="»"/>
              <a:defRPr>
                <a:solidFill>
                  <a:srgbClr val="0000CC"/>
                </a:solidFill>
                <a:latin typeface="Frutiger 87ExtraBlackCn" pitchFamily="34" charset="0"/>
              </a:defRPr>
            </a:lvl9pPr>
          </a:lstStyle>
          <a:p>
            <a:pPr marL="342900" indent="-342900" algn="l" defTabSz="457200">
              <a:spcBef>
                <a:spcPts val="1200"/>
              </a:spcBef>
              <a:buClr>
                <a:srgbClr val="43B02A"/>
              </a:buClr>
              <a:buSzPct val="100000"/>
              <a:buFont typeface="+mj-lt"/>
              <a:buAutoNum type="arabicPeriod" startAt="8"/>
              <a:defRPr/>
            </a:pPr>
            <a:r>
              <a:rPr lang="en-GB" sz="1600" b="0" dirty="0" smtClean="0">
                <a:solidFill>
                  <a:schemeClr val="bg1"/>
                </a:solidFill>
              </a:rPr>
              <a:t>Use multiple layers of defense</a:t>
            </a:r>
          </a:p>
          <a:p>
            <a:pPr marL="514350" indent="-171450" algn="l" defTabSz="457200">
              <a:spcBef>
                <a:spcPts val="1200"/>
              </a:spcBef>
              <a:buClr>
                <a:srgbClr val="43B02A"/>
              </a:buClr>
              <a:buSzPct val="100000"/>
              <a:buFont typeface="LucidaGrande" charset="0"/>
              <a:buChar char="▶︎"/>
              <a:defRPr/>
            </a:pPr>
            <a:r>
              <a:rPr lang="en-GB" sz="1600" b="0" dirty="0" smtClean="0">
                <a:solidFill>
                  <a:schemeClr val="bg1"/>
                </a:solidFill>
              </a:rPr>
              <a:t>Consistent, coordinated Malware protection across key vectors</a:t>
            </a:r>
            <a:br>
              <a:rPr lang="en-GB" sz="1600" b="0" dirty="0" smtClean="0">
                <a:solidFill>
                  <a:schemeClr val="bg1"/>
                </a:solidFill>
              </a:rPr>
            </a:br>
            <a:r>
              <a:rPr lang="en-GB" sz="1600" b="0" dirty="0" smtClean="0">
                <a:solidFill>
                  <a:schemeClr val="bg1"/>
                </a:solidFill>
              </a:rPr>
              <a:t>(NGFW, web, email)</a:t>
            </a:r>
          </a:p>
          <a:p>
            <a:pPr marL="514350" indent="-171450" algn="l" defTabSz="457200">
              <a:spcBef>
                <a:spcPts val="1200"/>
              </a:spcBef>
              <a:buClr>
                <a:srgbClr val="43B02A"/>
              </a:buClr>
              <a:buSzPct val="100000"/>
              <a:buFont typeface="LucidaGrande" charset="0"/>
              <a:buChar char="▶︎"/>
              <a:defRPr/>
            </a:pPr>
            <a:r>
              <a:rPr lang="en-GB" sz="1600" b="0" dirty="0" smtClean="0">
                <a:solidFill>
                  <a:schemeClr val="bg1"/>
                </a:solidFill>
              </a:rPr>
              <a:t>Improve cloud app visibility and control (CASB)</a:t>
            </a:r>
          </a:p>
          <a:p>
            <a:pPr marL="514350" indent="-171450" algn="l" defTabSz="457200">
              <a:spcBef>
                <a:spcPts val="1200"/>
              </a:spcBef>
              <a:buClr>
                <a:srgbClr val="43B02A"/>
              </a:buClr>
              <a:buSzPct val="100000"/>
              <a:buFont typeface="LucidaGrande" charset="0"/>
              <a:buChar char="▶︎"/>
              <a:defRPr/>
            </a:pPr>
            <a:r>
              <a:rPr lang="en-GB" sz="1600" b="0" dirty="0" smtClean="0">
                <a:solidFill>
                  <a:schemeClr val="bg1"/>
                </a:solidFill>
              </a:rPr>
              <a:t>Revisit IPS/IDS for Internal network segmentation/monitoring</a:t>
            </a:r>
          </a:p>
          <a:p>
            <a:pPr marL="514350" indent="-171450" algn="l" defTabSz="457200">
              <a:spcBef>
                <a:spcPts val="1200"/>
              </a:spcBef>
              <a:buClr>
                <a:srgbClr val="43B02A"/>
              </a:buClr>
              <a:buSzPct val="100000"/>
              <a:buFont typeface="LucidaGrande" charset="0"/>
              <a:buChar char="▶︎"/>
              <a:defRPr/>
            </a:pPr>
            <a:r>
              <a:rPr lang="en-GB" sz="1600" b="0" dirty="0" smtClean="0">
                <a:solidFill>
                  <a:schemeClr val="bg1"/>
                </a:solidFill>
              </a:rPr>
              <a:t>UEBA for highly critical or sensitive users/systems</a:t>
            </a:r>
          </a:p>
          <a:p>
            <a:pPr marL="514350" indent="-171450" algn="l" defTabSz="457200">
              <a:spcBef>
                <a:spcPts val="1200"/>
              </a:spcBef>
              <a:buClr>
                <a:srgbClr val="43B02A"/>
              </a:buClr>
              <a:buSzPct val="100000"/>
              <a:buFont typeface="LucidaGrande" charset="0"/>
              <a:buChar char="▶︎"/>
              <a:defRPr/>
            </a:pPr>
            <a:r>
              <a:rPr lang="en-GB" sz="1600" b="0" dirty="0" smtClean="0">
                <a:solidFill>
                  <a:schemeClr val="bg1"/>
                </a:solidFill>
              </a:rPr>
              <a:t>Outbound defences to contain threats </a:t>
            </a:r>
            <a:br>
              <a:rPr lang="en-GB" sz="1600" b="0" dirty="0" smtClean="0">
                <a:solidFill>
                  <a:schemeClr val="bg1"/>
                </a:solidFill>
              </a:rPr>
            </a:br>
            <a:r>
              <a:rPr lang="en-GB" sz="1600" b="0" dirty="0" smtClean="0">
                <a:solidFill>
                  <a:schemeClr val="bg1"/>
                </a:solidFill>
              </a:rPr>
              <a:t>(DLP &amp; UEBA)</a:t>
            </a:r>
          </a:p>
        </p:txBody>
      </p:sp>
      <p:pic>
        <p:nvPicPr>
          <p:cNvPr id="7" name="Picture 6" descr="ppt-icons2_user.eps"/>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709" y="1733550"/>
            <a:ext cx="419100" cy="419100"/>
          </a:xfrm>
          <a:prstGeom prst="rect">
            <a:avLst/>
          </a:prstGeom>
        </p:spPr>
      </p:pic>
      <p:sp>
        <p:nvSpPr>
          <p:cNvPr id="3" name="Title 2"/>
          <p:cNvSpPr>
            <a:spLocks noGrp="1"/>
          </p:cNvSpPr>
          <p:nvPr>
            <p:ph type="title"/>
          </p:nvPr>
        </p:nvSpPr>
        <p:spPr/>
        <p:txBody>
          <a:bodyPr/>
          <a:lstStyle/>
          <a:p>
            <a:r>
              <a:rPr lang="en-GB" smtClean="0"/>
              <a:t>What are 8 best practices to follow</a:t>
            </a:r>
            <a:endParaRPr lang="en-US" dirty="0"/>
          </a:p>
        </p:txBody>
      </p:sp>
      <p:pic>
        <p:nvPicPr>
          <p:cNvPr id="9" name="Picture 8" descr="ppt-icons2_user.eps"/>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709" y="2886045"/>
            <a:ext cx="419100" cy="419100"/>
          </a:xfrm>
          <a:prstGeom prst="rect">
            <a:avLst/>
          </a:prstGeom>
        </p:spPr>
      </p:pic>
      <p:pic>
        <p:nvPicPr>
          <p:cNvPr id="11" name="Picture 10" descr="ppt-icons2_user.eps"/>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3625929"/>
            <a:ext cx="419100" cy="419100"/>
          </a:xfrm>
          <a:prstGeom prst="rect">
            <a:avLst/>
          </a:prstGeom>
        </p:spPr>
      </p:pic>
      <p:pic>
        <p:nvPicPr>
          <p:cNvPr id="12" name="Picture 11" descr="ppt-icons2_user.eps"/>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62452" y="2313956"/>
            <a:ext cx="419100" cy="419100"/>
          </a:xfrm>
          <a:prstGeom prst="rect">
            <a:avLst/>
          </a:prstGeom>
        </p:spPr>
      </p:pic>
      <p:pic>
        <p:nvPicPr>
          <p:cNvPr id="13" name="Picture 12" descr="ppt-icons2_user.eps"/>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48939" y="3634242"/>
            <a:ext cx="419100" cy="419100"/>
          </a:xfrm>
          <a:prstGeom prst="rect">
            <a:avLst/>
          </a:prstGeom>
        </p:spPr>
      </p:pic>
    </p:spTree>
    <p:extLst>
      <p:ext uri="{BB962C8B-B14F-4D97-AF65-F5344CB8AC3E}">
        <p14:creationId xmlns:p14="http://schemas.microsoft.com/office/powerpoint/2010/main" val="272093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200"/>
                                        <p:tgtEl>
                                          <p:spTgt spid="7"/>
                                        </p:tgtEl>
                                      </p:cBhvr>
                                    </p:animEffect>
                                  </p:childTnLst>
                                </p:cTn>
                              </p:par>
                            </p:childTnLst>
                          </p:cTn>
                        </p:par>
                        <p:par>
                          <p:cTn id="40" fill="hold">
                            <p:stCondLst>
                              <p:cond delay="200"/>
                            </p:stCondLst>
                            <p:childTnLst>
                              <p:par>
                                <p:cTn id="41" presetID="22" presetClass="entr" presetSubtype="8"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200"/>
                                        <p:tgtEl>
                                          <p:spTgt spid="9"/>
                                        </p:tgtEl>
                                      </p:cBhvr>
                                    </p:animEffect>
                                  </p:childTnLst>
                                </p:cTn>
                              </p:par>
                            </p:childTnLst>
                          </p:cTn>
                        </p:par>
                        <p:par>
                          <p:cTn id="44" fill="hold">
                            <p:stCondLst>
                              <p:cond delay="400"/>
                            </p:stCondLst>
                            <p:childTnLst>
                              <p:par>
                                <p:cTn id="45" presetID="22" presetClass="entr" presetSubtype="8"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200"/>
                                        <p:tgtEl>
                                          <p:spTgt spid="11"/>
                                        </p:tgtEl>
                                      </p:cBhvr>
                                    </p:animEffect>
                                  </p:childTnLst>
                                </p:cTn>
                              </p:par>
                            </p:childTnLst>
                          </p:cTn>
                        </p:par>
                        <p:par>
                          <p:cTn id="48" fill="hold">
                            <p:stCondLst>
                              <p:cond delay="600"/>
                            </p:stCondLst>
                            <p:childTnLst>
                              <p:par>
                                <p:cTn id="49" presetID="22" presetClass="entr" presetSubtype="8"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200"/>
                                        <p:tgtEl>
                                          <p:spTgt spid="13"/>
                                        </p:tgtEl>
                                      </p:cBhvr>
                                    </p:animEffect>
                                  </p:childTnLst>
                                </p:cTn>
                              </p:par>
                            </p:childTnLst>
                          </p:cTn>
                        </p:par>
                        <p:par>
                          <p:cTn id="52" fill="hold">
                            <p:stCondLst>
                              <p:cond delay="800"/>
                            </p:stCondLst>
                            <p:childTnLst>
                              <p:par>
                                <p:cTn id="53" presetID="22" presetClass="entr" presetSubtype="8"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2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 y="-398170"/>
            <a:ext cx="9067795" cy="5157216"/>
          </a:xfrm>
          <a:prstGeom prst="rect">
            <a:avLst/>
          </a:prstGeom>
        </p:spPr>
      </p:pic>
      <p:sp>
        <p:nvSpPr>
          <p:cNvPr id="17" name="Rectangle 16"/>
          <p:cNvSpPr/>
          <p:nvPr/>
        </p:nvSpPr>
        <p:spPr>
          <a:xfrm>
            <a:off x="-3" y="118783"/>
            <a:ext cx="9144004" cy="844138"/>
          </a:xfrm>
          <a:prstGeom prst="rect">
            <a:avLst/>
          </a:prstGeom>
          <a:solidFill>
            <a:schemeClr val="accent1"/>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err="1" smtClean="0">
              <a:ln>
                <a:noFill/>
              </a:ln>
              <a:solidFill>
                <a:schemeClr val="bg1"/>
              </a:solidFill>
              <a:effectLst/>
              <a:uLnTx/>
              <a:uFillTx/>
              <a:latin typeface="Calibri" panose="020F0502020204030204"/>
              <a:ea typeface="+mn-ea"/>
              <a:cs typeface="+mn-cs"/>
            </a:endParaRPr>
          </a:p>
        </p:txBody>
      </p:sp>
      <p:sp>
        <p:nvSpPr>
          <p:cNvPr id="18" name="Title 1"/>
          <p:cNvSpPr txBox="1">
            <a:spLocks/>
          </p:cNvSpPr>
          <p:nvPr/>
        </p:nvSpPr>
        <p:spPr>
          <a:xfrm>
            <a:off x="-76199" y="53578"/>
            <a:ext cx="9232356" cy="994172"/>
          </a:xfrm>
          <a:prstGeom prst="rect">
            <a:avLst/>
          </a:prstGeom>
        </p:spPr>
        <p:txBody>
          <a:bodyPr vert="horz" lIns="91440" tIns="45720" rIns="91440" bIns="45720" rtlCol="0" anchor="ctr">
            <a:normAutofit/>
          </a:bodyPr>
          <a:lstStyle>
            <a:lvl1pPr algn="l" defTabSz="685183" rtl="0" eaLnBrk="1" latinLnBrk="0" hangingPunct="1">
              <a:lnSpc>
                <a:spcPct val="90000"/>
              </a:lnSpc>
              <a:spcBef>
                <a:spcPct val="0"/>
              </a:spcBef>
              <a:buNone/>
              <a:defRPr sz="3297" kern="1200">
                <a:solidFill>
                  <a:schemeClr val="tx1"/>
                </a:solidFill>
                <a:latin typeface="+mj-lt"/>
                <a:ea typeface="+mj-ea"/>
                <a:cs typeface="+mj-cs"/>
              </a:defRPr>
            </a:lvl1pPr>
          </a:lstStyle>
          <a:p>
            <a:pPr lvl="0" algn="ctr" fontAlgn="auto">
              <a:spcAft>
                <a:spcPts val="0"/>
              </a:spcAft>
              <a:defRPr/>
            </a:pPr>
            <a:r>
              <a:rPr lang="en-US" sz="3200" b="1" dirty="0">
                <a:solidFill>
                  <a:sysClr val="window" lastClr="FFFFFF"/>
                </a:solidFill>
              </a:rPr>
              <a:t>PEOPLE ARE THE CONSTANT IN </a:t>
            </a:r>
            <a:r>
              <a:rPr lang="en-US" sz="3200" b="1" dirty="0" smtClean="0">
                <a:solidFill>
                  <a:sysClr val="window" lastClr="FFFFFF"/>
                </a:solidFill>
              </a:rPr>
              <a:t>SECURITY</a:t>
            </a:r>
            <a:endParaRPr lang="en-US" sz="3200" b="1" dirty="0">
              <a:solidFill>
                <a:sysClr val="window" lastClr="FFFFFF"/>
              </a:solidFill>
            </a:endParaRPr>
          </a:p>
        </p:txBody>
      </p:sp>
      <p:sp>
        <p:nvSpPr>
          <p:cNvPr id="21" name="Title 1"/>
          <p:cNvSpPr txBox="1">
            <a:spLocks/>
          </p:cNvSpPr>
          <p:nvPr/>
        </p:nvSpPr>
        <p:spPr>
          <a:xfrm>
            <a:off x="12156" y="3879134"/>
            <a:ext cx="9144000" cy="597616"/>
          </a:xfrm>
          <a:prstGeom prst="rect">
            <a:avLst/>
          </a:prstGeom>
        </p:spPr>
        <p:txBody>
          <a:bodyPr/>
          <a:lstStyle>
            <a:lvl1pPr marL="0" indent="0" algn="l" defTabSz="457200" rtl="0" eaLnBrk="1" latinLnBrk="0" hangingPunct="1">
              <a:spcBef>
                <a:spcPct val="0"/>
              </a:spcBef>
              <a:buSzPct val="90000"/>
              <a:buFontTx/>
              <a:buNone/>
              <a:defRPr sz="4400" kern="1200">
                <a:solidFill>
                  <a:schemeClr val="tx1"/>
                </a:solidFill>
                <a:latin typeface="+mj-lt"/>
                <a:ea typeface="+mj-ea"/>
                <a:cs typeface="+mj-cs"/>
              </a:defRPr>
            </a:lvl1pPr>
          </a:lstStyle>
          <a:p>
            <a:pPr algn="ctr"/>
            <a:r>
              <a:rPr lang="en-US" sz="3300" b="1" dirty="0" smtClean="0">
                <a:solidFill>
                  <a:schemeClr val="accent1"/>
                </a:solidFill>
                <a:latin typeface="+mn-lt"/>
              </a:rPr>
              <a:t>TECHNOLOGIES CHANGE</a:t>
            </a:r>
            <a:endParaRPr lang="en-US" sz="3300" b="1" dirty="0">
              <a:solidFill>
                <a:schemeClr val="accent1"/>
              </a:solidFill>
              <a:latin typeface="+mn-lt"/>
            </a:endParaRPr>
          </a:p>
        </p:txBody>
      </p:sp>
    </p:spTree>
    <p:extLst>
      <p:ext uri="{BB962C8B-B14F-4D97-AF65-F5344CB8AC3E}">
        <p14:creationId xmlns:p14="http://schemas.microsoft.com/office/powerpoint/2010/main" val="31452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 5"/>
          <p:cNvSpPr>
            <a:spLocks noChangeAspect="1"/>
          </p:cNvSpPr>
          <p:nvPr/>
        </p:nvSpPr>
        <p:spPr>
          <a:xfrm>
            <a:off x="3135841" y="742950"/>
            <a:ext cx="2729142" cy="2352713"/>
          </a:xfrm>
          <a:prstGeom prst="hexagon">
            <a:avLst/>
          </a:prstGeom>
          <a:solidFill>
            <a:schemeClr val="tx1">
              <a:alpha val="80000"/>
            </a:schemeClr>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endParaRPr lang="en-US" sz="1600" dirty="0" smtClean="0">
              <a:solidFill>
                <a:srgbClr val="CCCCCC">
                  <a:lumMod val="50000"/>
                </a:srgbClr>
              </a:solidFill>
            </a:endParaRPr>
          </a:p>
        </p:txBody>
      </p:sp>
      <p:sp>
        <p:nvSpPr>
          <p:cNvPr id="43" name="Hexagon 42"/>
          <p:cNvSpPr>
            <a:spLocks noChangeAspect="1"/>
          </p:cNvSpPr>
          <p:nvPr/>
        </p:nvSpPr>
        <p:spPr>
          <a:xfrm>
            <a:off x="2155544" y="1948386"/>
            <a:ext cx="2729143" cy="2352713"/>
          </a:xfrm>
          <a:prstGeom prst="hexagon">
            <a:avLst/>
          </a:prstGeom>
          <a:solidFill>
            <a:schemeClr val="tx1">
              <a:alpha val="80000"/>
            </a:schemeClr>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endParaRPr lang="en-US" sz="1600" dirty="0" smtClean="0">
              <a:solidFill>
                <a:srgbClr val="CCCCCC">
                  <a:lumMod val="50000"/>
                </a:srgbClr>
              </a:solidFill>
            </a:endParaRPr>
          </a:p>
        </p:txBody>
      </p:sp>
      <p:sp>
        <p:nvSpPr>
          <p:cNvPr id="44" name="Hexagon 43"/>
          <p:cNvSpPr>
            <a:spLocks noChangeAspect="1"/>
          </p:cNvSpPr>
          <p:nvPr/>
        </p:nvSpPr>
        <p:spPr>
          <a:xfrm>
            <a:off x="4128857" y="1948386"/>
            <a:ext cx="2729143" cy="2352713"/>
          </a:xfrm>
          <a:prstGeom prst="hexagon">
            <a:avLst/>
          </a:prstGeom>
          <a:solidFill>
            <a:schemeClr val="tx1">
              <a:alpha val="80000"/>
            </a:schemeClr>
          </a:solid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endParaRPr lang="en-US" sz="1600" dirty="0" smtClean="0">
              <a:solidFill>
                <a:srgbClr val="CCCCCC">
                  <a:lumMod val="50000"/>
                </a:srgbClr>
              </a:solidFill>
            </a:endParaRPr>
          </a:p>
        </p:txBody>
      </p:sp>
      <p:sp>
        <p:nvSpPr>
          <p:cNvPr id="40" name="Triangle 39"/>
          <p:cNvSpPr/>
          <p:nvPr/>
        </p:nvSpPr>
        <p:spPr>
          <a:xfrm>
            <a:off x="4128857" y="2391478"/>
            <a:ext cx="747654" cy="717315"/>
          </a:xfrm>
          <a:prstGeom prst="triangle">
            <a:avLst/>
          </a:prstGeom>
          <a:solidFill>
            <a:schemeClr val="accent1"/>
          </a:solid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endParaRPr lang="en-US" sz="1600" dirty="0" smtClean="0">
              <a:solidFill>
                <a:srgbClr val="CCCCCC">
                  <a:lumMod val="50000"/>
                </a:srgbClr>
              </a:solidFill>
            </a:endParaRPr>
          </a:p>
        </p:txBody>
      </p:sp>
      <p:sp>
        <p:nvSpPr>
          <p:cNvPr id="46" name="TextBox 45"/>
          <p:cNvSpPr txBox="1"/>
          <p:nvPr/>
        </p:nvSpPr>
        <p:spPr>
          <a:xfrm>
            <a:off x="3549806" y="1136795"/>
            <a:ext cx="1901211" cy="646331"/>
          </a:xfrm>
          <a:prstGeom prst="rect">
            <a:avLst/>
          </a:prstGeom>
          <a:noFill/>
        </p:spPr>
        <p:txBody>
          <a:bodyPr wrap="square" rtlCol="0">
            <a:spAutoFit/>
          </a:bodyPr>
          <a:lstStyle/>
          <a:p>
            <a:pPr algn="ctr" defTabSz="457200" eaLnBrk="1" fontAlgn="auto" hangingPunct="1">
              <a:spcBef>
                <a:spcPts val="0"/>
              </a:spcBef>
              <a:spcAft>
                <a:spcPts val="0"/>
              </a:spcAft>
            </a:pPr>
            <a:r>
              <a:rPr lang="en-US" sz="1800" b="1" cap="all" dirty="0">
                <a:solidFill>
                  <a:schemeClr val="bg1"/>
                </a:solidFill>
                <a:latin typeface="Arial"/>
              </a:rPr>
              <a:t>keep up with </a:t>
            </a:r>
            <a:r>
              <a:rPr lang="en-US" sz="1800" b="1" cap="all" dirty="0" smtClean="0">
                <a:solidFill>
                  <a:schemeClr val="accent1"/>
                </a:solidFill>
                <a:latin typeface="Arial"/>
              </a:rPr>
              <a:t>patches</a:t>
            </a:r>
          </a:p>
        </p:txBody>
      </p:sp>
      <p:sp>
        <p:nvSpPr>
          <p:cNvPr id="29" name="TextBox 28"/>
          <p:cNvSpPr txBox="1"/>
          <p:nvPr/>
        </p:nvSpPr>
        <p:spPr>
          <a:xfrm>
            <a:off x="2286000" y="2663077"/>
            <a:ext cx="1901211" cy="923330"/>
          </a:xfrm>
          <a:prstGeom prst="rect">
            <a:avLst/>
          </a:prstGeom>
          <a:noFill/>
        </p:spPr>
        <p:txBody>
          <a:bodyPr wrap="square" rtlCol="0">
            <a:spAutoFit/>
          </a:bodyPr>
          <a:lstStyle/>
          <a:p>
            <a:pPr algn="ctr" defTabSz="457200" eaLnBrk="1" fontAlgn="auto" hangingPunct="1">
              <a:spcBef>
                <a:spcPts val="0"/>
              </a:spcBef>
              <a:spcAft>
                <a:spcPts val="0"/>
              </a:spcAft>
            </a:pPr>
            <a:r>
              <a:rPr lang="en-US" sz="1800" b="1" cap="all" dirty="0">
                <a:solidFill>
                  <a:schemeClr val="accent1"/>
                </a:solidFill>
                <a:latin typeface="Arial"/>
              </a:rPr>
              <a:t>a human-centric </a:t>
            </a:r>
            <a:r>
              <a:rPr lang="en-US" sz="1800" b="1" cap="all" dirty="0">
                <a:solidFill>
                  <a:schemeClr val="bg1"/>
                </a:solidFill>
                <a:latin typeface="Arial"/>
              </a:rPr>
              <a:t>approach</a:t>
            </a:r>
            <a:endParaRPr lang="en-US" sz="1800" b="1" cap="all" dirty="0" smtClean="0">
              <a:solidFill>
                <a:schemeClr val="bg1"/>
              </a:solidFill>
              <a:latin typeface="Arial"/>
            </a:endParaRPr>
          </a:p>
        </p:txBody>
      </p:sp>
      <p:sp>
        <p:nvSpPr>
          <p:cNvPr id="30" name="TextBox 29"/>
          <p:cNvSpPr txBox="1"/>
          <p:nvPr/>
        </p:nvSpPr>
        <p:spPr>
          <a:xfrm>
            <a:off x="4724400" y="2647128"/>
            <a:ext cx="1901211" cy="923330"/>
          </a:xfrm>
          <a:prstGeom prst="rect">
            <a:avLst/>
          </a:prstGeom>
          <a:noFill/>
        </p:spPr>
        <p:txBody>
          <a:bodyPr wrap="square" rtlCol="0">
            <a:spAutoFit/>
          </a:bodyPr>
          <a:lstStyle/>
          <a:p>
            <a:pPr algn="ctr" defTabSz="457200" eaLnBrk="1" fontAlgn="auto" hangingPunct="1">
              <a:spcBef>
                <a:spcPts val="0"/>
              </a:spcBef>
              <a:spcAft>
                <a:spcPts val="0"/>
              </a:spcAft>
            </a:pPr>
            <a:r>
              <a:rPr lang="en-US" sz="1800" b="1" cap="all" dirty="0">
                <a:solidFill>
                  <a:schemeClr val="accent1"/>
                </a:solidFill>
                <a:latin typeface="Arial"/>
              </a:rPr>
              <a:t>multi-layered</a:t>
            </a:r>
            <a:r>
              <a:rPr lang="en-US" sz="1800" b="1" cap="all" dirty="0">
                <a:solidFill>
                  <a:schemeClr val="bg1"/>
                </a:solidFill>
                <a:latin typeface="Arial"/>
              </a:rPr>
              <a:t> defense</a:t>
            </a:r>
            <a:endParaRPr lang="en-US" sz="1800" b="1" cap="all" dirty="0" smtClean="0">
              <a:solidFill>
                <a:schemeClr val="bg1"/>
              </a:solidFill>
              <a:latin typeface="Arial"/>
            </a:endParaRP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315" y="2646749"/>
            <a:ext cx="338113" cy="400266"/>
          </a:xfrm>
          <a:prstGeom prst="rect">
            <a:avLst/>
          </a:prstGeom>
        </p:spPr>
      </p:pic>
      <p:sp>
        <p:nvSpPr>
          <p:cNvPr id="2" name="TextBox 1"/>
          <p:cNvSpPr txBox="1"/>
          <p:nvPr/>
        </p:nvSpPr>
        <p:spPr>
          <a:xfrm>
            <a:off x="7059458" y="1446420"/>
            <a:ext cx="1659622" cy="1200329"/>
          </a:xfrm>
          <a:prstGeom prst="rect">
            <a:avLst/>
          </a:prstGeom>
          <a:noFill/>
        </p:spPr>
        <p:txBody>
          <a:bodyPr wrap="square" rtlCol="0">
            <a:spAutoFit/>
          </a:bodyPr>
          <a:lstStyle/>
          <a:p>
            <a:r>
              <a:rPr lang="en-US" sz="1800" dirty="0" smtClean="0">
                <a:solidFill>
                  <a:schemeClr val="bg1"/>
                </a:solidFill>
                <a:latin typeface="+mn-lt"/>
              </a:rPr>
              <a:t>More than just</a:t>
            </a:r>
            <a:br>
              <a:rPr lang="en-US" sz="1800" dirty="0" smtClean="0">
                <a:solidFill>
                  <a:schemeClr val="bg1"/>
                </a:solidFill>
                <a:latin typeface="+mn-lt"/>
              </a:rPr>
            </a:br>
            <a:r>
              <a:rPr lang="en-US" sz="1800" dirty="0" smtClean="0">
                <a:solidFill>
                  <a:schemeClr val="bg1"/>
                </a:solidFill>
                <a:latin typeface="+mn-lt"/>
              </a:rPr>
              <a:t>a good</a:t>
            </a:r>
            <a:r>
              <a:rPr lang="en-US" sz="1800" dirty="0">
                <a:solidFill>
                  <a:schemeClr val="bg1"/>
                </a:solidFill>
                <a:latin typeface="+mn-lt"/>
              </a:rPr>
              <a:t> </a:t>
            </a:r>
            <a:r>
              <a:rPr lang="en-US" sz="1800" dirty="0" smtClean="0">
                <a:solidFill>
                  <a:schemeClr val="bg1"/>
                </a:solidFill>
                <a:latin typeface="+mn-lt"/>
              </a:rPr>
              <a:t>idea</a:t>
            </a:r>
            <a:r>
              <a:rPr lang="en-US" sz="1800" dirty="0" smtClean="0">
                <a:latin typeface="+mn-lt"/>
              </a:rPr>
              <a:t>…</a:t>
            </a:r>
          </a:p>
          <a:p>
            <a:r>
              <a:rPr lang="en-US" sz="1800" b="1" dirty="0" smtClean="0">
                <a:solidFill>
                  <a:schemeClr val="accent1"/>
                </a:solidFill>
                <a:latin typeface="+mn-lt"/>
              </a:rPr>
              <a:t>Think Audit Compliance</a:t>
            </a:r>
            <a:endParaRPr lang="en-US" sz="1800" b="1" dirty="0">
              <a:solidFill>
                <a:schemeClr val="accent1"/>
              </a:solidFill>
              <a:latin typeface="+mn-lt"/>
            </a:endParaRPr>
          </a:p>
        </p:txBody>
      </p:sp>
      <p:sp>
        <p:nvSpPr>
          <p:cNvPr id="4" name="Title 3"/>
          <p:cNvSpPr>
            <a:spLocks noGrp="1"/>
          </p:cNvSpPr>
          <p:nvPr>
            <p:ph type="title"/>
          </p:nvPr>
        </p:nvSpPr>
        <p:spPr/>
        <p:txBody>
          <a:bodyPr/>
          <a:lstStyle/>
          <a:p>
            <a:r>
              <a:rPr lang="en-US" smtClean="0"/>
              <a:t> </a:t>
            </a:r>
            <a:r>
              <a:rPr lang="en-GB" smtClean="0"/>
              <a:t>What you should do to protect your organization?</a:t>
            </a:r>
            <a:endParaRPr lang="en-US" dirty="0"/>
          </a:p>
        </p:txBody>
      </p:sp>
    </p:spTree>
    <p:extLst>
      <p:ext uri="{BB962C8B-B14F-4D97-AF65-F5344CB8AC3E}">
        <p14:creationId xmlns:p14="http://schemas.microsoft.com/office/powerpoint/2010/main" val="30032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518" b="9316"/>
          <a:stretch/>
        </p:blipFill>
        <p:spPr>
          <a:xfrm>
            <a:off x="-17144" y="0"/>
            <a:ext cx="9161082" cy="5148000"/>
          </a:xfrm>
          <a:prstGeom prst="rect">
            <a:avLst/>
          </a:prstGeom>
        </p:spPr>
      </p:pic>
      <p:sp>
        <p:nvSpPr>
          <p:cNvPr id="7" name="Rectangle 1"/>
          <p:cNvSpPr/>
          <p:nvPr/>
        </p:nvSpPr>
        <p:spPr>
          <a:xfrm rot="10800000" flipH="1">
            <a:off x="-34634" y="-27065"/>
            <a:ext cx="5579745" cy="5183378"/>
          </a:xfrm>
          <a:custGeom>
            <a:avLst/>
            <a:gdLst>
              <a:gd name="connsiteX0" fmla="*/ 0 w 4260846"/>
              <a:gd name="connsiteY0" fmla="*/ 0 h 6858000"/>
              <a:gd name="connsiteX1" fmla="*/ 4260846 w 4260846"/>
              <a:gd name="connsiteY1" fmla="*/ 0 h 6858000"/>
              <a:gd name="connsiteX2" fmla="*/ 4260846 w 4260846"/>
              <a:gd name="connsiteY2" fmla="*/ 6858000 h 6858000"/>
              <a:gd name="connsiteX3" fmla="*/ 0 w 4260846"/>
              <a:gd name="connsiteY3" fmla="*/ 6858000 h 6858000"/>
              <a:gd name="connsiteX4" fmla="*/ 0 w 4260846"/>
              <a:gd name="connsiteY4" fmla="*/ 0 h 6858000"/>
              <a:gd name="connsiteX0" fmla="*/ 0 w 5239415"/>
              <a:gd name="connsiteY0" fmla="*/ 0 h 6858000"/>
              <a:gd name="connsiteX1" fmla="*/ 5239415 w 5239415"/>
              <a:gd name="connsiteY1" fmla="*/ 0 h 6858000"/>
              <a:gd name="connsiteX2" fmla="*/ 4260846 w 5239415"/>
              <a:gd name="connsiteY2" fmla="*/ 6858000 h 6858000"/>
              <a:gd name="connsiteX3" fmla="*/ 0 w 5239415"/>
              <a:gd name="connsiteY3" fmla="*/ 6858000 h 6858000"/>
              <a:gd name="connsiteX4" fmla="*/ 0 w 5239415"/>
              <a:gd name="connsiteY4" fmla="*/ 0 h 6858000"/>
              <a:gd name="connsiteX0" fmla="*/ 0 w 5239415"/>
              <a:gd name="connsiteY0" fmla="*/ 0 h 6874042"/>
              <a:gd name="connsiteX1" fmla="*/ 5239415 w 5239415"/>
              <a:gd name="connsiteY1" fmla="*/ 0 h 6874042"/>
              <a:gd name="connsiteX2" fmla="*/ 2768930 w 5239415"/>
              <a:gd name="connsiteY2" fmla="*/ 6874042 h 6874042"/>
              <a:gd name="connsiteX3" fmla="*/ 0 w 5239415"/>
              <a:gd name="connsiteY3" fmla="*/ 6858000 h 6874042"/>
              <a:gd name="connsiteX4" fmla="*/ 0 w 5239415"/>
              <a:gd name="connsiteY4" fmla="*/ 0 h 6874042"/>
              <a:gd name="connsiteX0" fmla="*/ 0 w 5993394"/>
              <a:gd name="connsiteY0" fmla="*/ 0 h 6874042"/>
              <a:gd name="connsiteX1" fmla="*/ 5993394 w 5993394"/>
              <a:gd name="connsiteY1" fmla="*/ 0 h 6874042"/>
              <a:gd name="connsiteX2" fmla="*/ 2768930 w 5993394"/>
              <a:gd name="connsiteY2" fmla="*/ 6874042 h 6874042"/>
              <a:gd name="connsiteX3" fmla="*/ 0 w 5993394"/>
              <a:gd name="connsiteY3" fmla="*/ 6858000 h 6874042"/>
              <a:gd name="connsiteX4" fmla="*/ 0 w 5993394"/>
              <a:gd name="connsiteY4" fmla="*/ 0 h 6874042"/>
              <a:gd name="connsiteX0" fmla="*/ 3593431 w 9586825"/>
              <a:gd name="connsiteY0" fmla="*/ 0 h 6890084"/>
              <a:gd name="connsiteX1" fmla="*/ 9586825 w 9586825"/>
              <a:gd name="connsiteY1" fmla="*/ 0 h 6890084"/>
              <a:gd name="connsiteX2" fmla="*/ 6362361 w 9586825"/>
              <a:gd name="connsiteY2" fmla="*/ 6874042 h 6890084"/>
              <a:gd name="connsiteX3" fmla="*/ 0 w 9586825"/>
              <a:gd name="connsiteY3" fmla="*/ 6890084 h 6890084"/>
              <a:gd name="connsiteX4" fmla="*/ 3593431 w 9586825"/>
              <a:gd name="connsiteY4" fmla="*/ 0 h 6890084"/>
              <a:gd name="connsiteX0" fmla="*/ 48126 w 9586825"/>
              <a:gd name="connsiteY0" fmla="*/ 16042 h 6890084"/>
              <a:gd name="connsiteX1" fmla="*/ 9586825 w 9586825"/>
              <a:gd name="connsiteY1" fmla="*/ 0 h 6890084"/>
              <a:gd name="connsiteX2" fmla="*/ 6362361 w 9586825"/>
              <a:gd name="connsiteY2" fmla="*/ 6874042 h 6890084"/>
              <a:gd name="connsiteX3" fmla="*/ 0 w 9586825"/>
              <a:gd name="connsiteY3" fmla="*/ 6890084 h 6890084"/>
              <a:gd name="connsiteX4" fmla="*/ 48126 w 9586825"/>
              <a:gd name="connsiteY4" fmla="*/ 16042 h 6890084"/>
              <a:gd name="connsiteX0" fmla="*/ 1155108 w 9586825"/>
              <a:gd name="connsiteY0" fmla="*/ 4139 h 6890084"/>
              <a:gd name="connsiteX1" fmla="*/ 9586825 w 9586825"/>
              <a:gd name="connsiteY1" fmla="*/ 0 h 6890084"/>
              <a:gd name="connsiteX2" fmla="*/ 6362361 w 9586825"/>
              <a:gd name="connsiteY2" fmla="*/ 6874042 h 6890084"/>
              <a:gd name="connsiteX3" fmla="*/ 0 w 9586825"/>
              <a:gd name="connsiteY3" fmla="*/ 6890084 h 6890084"/>
              <a:gd name="connsiteX4" fmla="*/ 1155108 w 9586825"/>
              <a:gd name="connsiteY4" fmla="*/ 4139 h 6890084"/>
              <a:gd name="connsiteX0" fmla="*/ 12416 w 8444133"/>
              <a:gd name="connsiteY0" fmla="*/ 4139 h 6890084"/>
              <a:gd name="connsiteX1" fmla="*/ 8444133 w 8444133"/>
              <a:gd name="connsiteY1" fmla="*/ 0 h 6890084"/>
              <a:gd name="connsiteX2" fmla="*/ 5219669 w 8444133"/>
              <a:gd name="connsiteY2" fmla="*/ 6874042 h 6890084"/>
              <a:gd name="connsiteX3" fmla="*/ 0 w 8444133"/>
              <a:gd name="connsiteY3" fmla="*/ 6890084 h 6890084"/>
              <a:gd name="connsiteX4" fmla="*/ 12416 w 8444133"/>
              <a:gd name="connsiteY4" fmla="*/ 4139 h 6890084"/>
              <a:gd name="connsiteX0" fmla="*/ 24319 w 8456036"/>
              <a:gd name="connsiteY0" fmla="*/ 4139 h 6878181"/>
              <a:gd name="connsiteX1" fmla="*/ 8456036 w 8456036"/>
              <a:gd name="connsiteY1" fmla="*/ 0 h 6878181"/>
              <a:gd name="connsiteX2" fmla="*/ 5231572 w 8456036"/>
              <a:gd name="connsiteY2" fmla="*/ 6874042 h 6878181"/>
              <a:gd name="connsiteX3" fmla="*/ 0 w 8456036"/>
              <a:gd name="connsiteY3" fmla="*/ 6878181 h 6878181"/>
              <a:gd name="connsiteX4" fmla="*/ 24319 w 8456036"/>
              <a:gd name="connsiteY4" fmla="*/ 4139 h 6878181"/>
              <a:gd name="connsiteX0" fmla="*/ 13 w 9405548"/>
              <a:gd name="connsiteY0" fmla="*/ 4139 h 6878181"/>
              <a:gd name="connsiteX1" fmla="*/ 9405548 w 9405548"/>
              <a:gd name="connsiteY1" fmla="*/ 0 h 6878181"/>
              <a:gd name="connsiteX2" fmla="*/ 6181084 w 9405548"/>
              <a:gd name="connsiteY2" fmla="*/ 6874042 h 6878181"/>
              <a:gd name="connsiteX3" fmla="*/ 949512 w 9405548"/>
              <a:gd name="connsiteY3" fmla="*/ 6878181 h 6878181"/>
              <a:gd name="connsiteX4" fmla="*/ 13 w 9405548"/>
              <a:gd name="connsiteY4" fmla="*/ 4139 h 6878181"/>
              <a:gd name="connsiteX0" fmla="*/ 9997 w 9415532"/>
              <a:gd name="connsiteY0" fmla="*/ 4139 h 6878181"/>
              <a:gd name="connsiteX1" fmla="*/ 9415532 w 9415532"/>
              <a:gd name="connsiteY1" fmla="*/ 0 h 6878181"/>
              <a:gd name="connsiteX2" fmla="*/ 6191068 w 9415532"/>
              <a:gd name="connsiteY2" fmla="*/ 6874042 h 6878181"/>
              <a:gd name="connsiteX3" fmla="*/ 0 w 9415532"/>
              <a:gd name="connsiteY3" fmla="*/ 6878181 h 6878181"/>
              <a:gd name="connsiteX4" fmla="*/ 9997 w 9415532"/>
              <a:gd name="connsiteY4" fmla="*/ 4139 h 6878181"/>
              <a:gd name="connsiteX0" fmla="*/ 9997 w 9415532"/>
              <a:gd name="connsiteY0" fmla="*/ 4139 h 6878181"/>
              <a:gd name="connsiteX1" fmla="*/ 9415532 w 9415532"/>
              <a:gd name="connsiteY1" fmla="*/ 0 h 6878181"/>
              <a:gd name="connsiteX2" fmla="*/ 5938231 w 9415532"/>
              <a:gd name="connsiteY2" fmla="*/ 6665452 h 6878181"/>
              <a:gd name="connsiteX3" fmla="*/ 0 w 9415532"/>
              <a:gd name="connsiteY3" fmla="*/ 6878181 h 6878181"/>
              <a:gd name="connsiteX4" fmla="*/ 9997 w 9415532"/>
              <a:gd name="connsiteY4" fmla="*/ 4139 h 6878181"/>
              <a:gd name="connsiteX0" fmla="*/ 9997 w 9415532"/>
              <a:gd name="connsiteY0" fmla="*/ 4139 h 6878181"/>
              <a:gd name="connsiteX1" fmla="*/ 9415532 w 9415532"/>
              <a:gd name="connsiteY1" fmla="*/ 0 h 6878181"/>
              <a:gd name="connsiteX2" fmla="*/ 6197389 w 9415532"/>
              <a:gd name="connsiteY2" fmla="*/ 6874043 h 6878181"/>
              <a:gd name="connsiteX3" fmla="*/ 0 w 9415532"/>
              <a:gd name="connsiteY3" fmla="*/ 6878181 h 6878181"/>
              <a:gd name="connsiteX4" fmla="*/ 9997 w 9415532"/>
              <a:gd name="connsiteY4" fmla="*/ 4139 h 6878181"/>
              <a:gd name="connsiteX0" fmla="*/ 9997 w 9242258"/>
              <a:gd name="connsiteY0" fmla="*/ 0 h 6874042"/>
              <a:gd name="connsiteX1" fmla="*/ 9242258 w 9242258"/>
              <a:gd name="connsiteY1" fmla="*/ 23221 h 6874042"/>
              <a:gd name="connsiteX2" fmla="*/ 6197389 w 9242258"/>
              <a:gd name="connsiteY2" fmla="*/ 6869904 h 6874042"/>
              <a:gd name="connsiteX3" fmla="*/ 0 w 9242258"/>
              <a:gd name="connsiteY3" fmla="*/ 6874042 h 6874042"/>
              <a:gd name="connsiteX4" fmla="*/ 9997 w 9242258"/>
              <a:gd name="connsiteY4" fmla="*/ 0 h 6874042"/>
              <a:gd name="connsiteX0" fmla="*/ 9997 w 9397293"/>
              <a:gd name="connsiteY0" fmla="*/ 4138 h 6878180"/>
              <a:gd name="connsiteX1" fmla="*/ 9397293 w 9397293"/>
              <a:gd name="connsiteY1" fmla="*/ 0 h 6878180"/>
              <a:gd name="connsiteX2" fmla="*/ 6197389 w 9397293"/>
              <a:gd name="connsiteY2" fmla="*/ 6874042 h 6878180"/>
              <a:gd name="connsiteX3" fmla="*/ 0 w 9397293"/>
              <a:gd name="connsiteY3" fmla="*/ 6878180 h 6878180"/>
              <a:gd name="connsiteX4" fmla="*/ 9997 w 9397293"/>
              <a:gd name="connsiteY4" fmla="*/ 4138 h 6878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93" h="6878180">
                <a:moveTo>
                  <a:pt x="9997" y="4138"/>
                </a:moveTo>
                <a:lnTo>
                  <a:pt x="9397293" y="0"/>
                </a:lnTo>
                <a:lnTo>
                  <a:pt x="6197389" y="6874042"/>
                </a:lnTo>
                <a:lnTo>
                  <a:pt x="0" y="6878180"/>
                </a:lnTo>
                <a:cubicBezTo>
                  <a:pt x="4139" y="4582865"/>
                  <a:pt x="5858" y="2299453"/>
                  <a:pt x="9997" y="4138"/>
                </a:cubicBez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solidFill>
                <a:prstClr val="white"/>
              </a:solidFill>
            </a:endParaRPr>
          </a:p>
        </p:txBody>
      </p:sp>
      <p:sp>
        <p:nvSpPr>
          <p:cNvPr id="8" name="TextBox 7"/>
          <p:cNvSpPr txBox="1"/>
          <p:nvPr/>
        </p:nvSpPr>
        <p:spPr>
          <a:xfrm>
            <a:off x="219048" y="186589"/>
            <a:ext cx="4808657" cy="707886"/>
          </a:xfrm>
          <a:prstGeom prst="rect">
            <a:avLst/>
          </a:prstGeom>
          <a:noFill/>
        </p:spPr>
        <p:txBody>
          <a:bodyPr wrap="square" rtlCol="0">
            <a:spAutoFit/>
          </a:bodyPr>
          <a:lstStyle/>
          <a:p>
            <a:r>
              <a:rPr lang="en-GB" sz="2000" cap="all" dirty="0" smtClean="0">
                <a:solidFill>
                  <a:schemeClr val="bg1"/>
                </a:solidFill>
                <a:latin typeface="Arial" panose="020B0604020202020204" pitchFamily="34" charset="0"/>
                <a:cs typeface="Arial" panose="020B0604020202020204" pitchFamily="34" charset="0"/>
              </a:rPr>
              <a:t>where IS </a:t>
            </a:r>
            <a:br>
              <a:rPr lang="en-GB" sz="2000" cap="all" dirty="0" smtClean="0">
                <a:solidFill>
                  <a:schemeClr val="bg1"/>
                </a:solidFill>
                <a:latin typeface="Arial" panose="020B0604020202020204" pitchFamily="34" charset="0"/>
                <a:cs typeface="Arial" panose="020B0604020202020204" pitchFamily="34" charset="0"/>
              </a:rPr>
            </a:br>
            <a:r>
              <a:rPr lang="en-GB" sz="2000" cap="all" dirty="0" smtClean="0">
                <a:solidFill>
                  <a:schemeClr val="bg1"/>
                </a:solidFill>
                <a:latin typeface="Arial" panose="020B0604020202020204" pitchFamily="34" charset="0"/>
                <a:cs typeface="Arial" panose="020B0604020202020204" pitchFamily="34" charset="0"/>
              </a:rPr>
              <a:t>ransomware headed</a:t>
            </a:r>
            <a:r>
              <a:rPr lang="en-US" sz="2000" cap="all" dirty="0" smtClean="0">
                <a:solidFill>
                  <a:schemeClr val="bg1"/>
                </a:solidFill>
                <a:latin typeface="Arial" panose="020B0604020202020204" pitchFamily="34" charset="0"/>
                <a:cs typeface="Arial" panose="020B0604020202020204" pitchFamily="34" charset="0"/>
              </a:rPr>
              <a:t>?</a:t>
            </a:r>
            <a:endParaRPr lang="en-US" sz="2000" cap="all"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241321" y="1020961"/>
            <a:ext cx="3416279" cy="2523768"/>
          </a:xfrm>
          <a:prstGeom prst="rect">
            <a:avLst/>
          </a:prstGeom>
          <a:noFill/>
        </p:spPr>
        <p:txBody>
          <a:bodyPr wrap="square" rtlCol="0">
            <a:spAutoFit/>
          </a:bodyPr>
          <a:lstStyle/>
          <a:p>
            <a:pPr marL="342900" indent="-342900" defTabSz="457200" eaLnBrk="1" fontAlgn="auto" hangingPunct="1">
              <a:spcBef>
                <a:spcPts val="0"/>
              </a:spcBef>
              <a:spcAft>
                <a:spcPts val="1800"/>
              </a:spcAft>
              <a:buClr>
                <a:schemeClr val="tx1"/>
              </a:buClr>
              <a:buFont typeface="Wingdings 3" panose="05040102010807070707" pitchFamily="18" charset="2"/>
              <a:buChar char="u"/>
            </a:pPr>
            <a:r>
              <a:rPr lang="en-GB" sz="1600" dirty="0" smtClean="0">
                <a:solidFill>
                  <a:schemeClr val="bg1"/>
                </a:solidFill>
                <a:latin typeface="Arial"/>
              </a:rPr>
              <a:t>Expect </a:t>
            </a:r>
            <a:r>
              <a:rPr lang="en-GB" sz="1600" dirty="0">
                <a:solidFill>
                  <a:schemeClr val="bg1"/>
                </a:solidFill>
                <a:latin typeface="Arial"/>
              </a:rPr>
              <a:t>to see ransomware keep growing</a:t>
            </a:r>
          </a:p>
          <a:p>
            <a:pPr marL="342900" indent="-342900" defTabSz="457200" eaLnBrk="1" fontAlgn="auto" hangingPunct="1">
              <a:spcBef>
                <a:spcPts val="0"/>
              </a:spcBef>
              <a:spcAft>
                <a:spcPts val="1800"/>
              </a:spcAft>
              <a:buClr>
                <a:schemeClr val="tx1"/>
              </a:buClr>
              <a:buFont typeface="Wingdings 3" panose="05040102010807070707" pitchFamily="18" charset="2"/>
              <a:buChar char="u"/>
            </a:pPr>
            <a:r>
              <a:rPr lang="en-GB" sz="1600" dirty="0" smtClean="0">
                <a:solidFill>
                  <a:schemeClr val="bg1"/>
                </a:solidFill>
                <a:latin typeface="Arial"/>
              </a:rPr>
              <a:t>Expect </a:t>
            </a:r>
            <a:r>
              <a:rPr lang="en-GB" sz="1600" dirty="0">
                <a:solidFill>
                  <a:schemeClr val="bg1"/>
                </a:solidFill>
                <a:latin typeface="Arial"/>
              </a:rPr>
              <a:t>to see </a:t>
            </a:r>
            <a:r>
              <a:rPr lang="en-GB" sz="1600" dirty="0" smtClean="0">
                <a:solidFill>
                  <a:schemeClr val="bg1"/>
                </a:solidFill>
                <a:latin typeface="Arial"/>
              </a:rPr>
              <a:t>self-propagation </a:t>
            </a:r>
            <a:r>
              <a:rPr lang="en-GB" sz="1600" dirty="0">
                <a:solidFill>
                  <a:schemeClr val="bg1"/>
                </a:solidFill>
                <a:latin typeface="Arial"/>
              </a:rPr>
              <a:t>techniques continue to draw on best techniques developed by silent theft-focused </a:t>
            </a:r>
            <a:r>
              <a:rPr lang="en-GB" sz="1600" dirty="0" smtClean="0">
                <a:solidFill>
                  <a:schemeClr val="bg1"/>
                </a:solidFill>
                <a:latin typeface="Arial"/>
              </a:rPr>
              <a:t>attacks</a:t>
            </a:r>
            <a:endParaRPr lang="en-GB" sz="1600" dirty="0">
              <a:solidFill>
                <a:schemeClr val="bg1"/>
              </a:solidFill>
              <a:latin typeface="Arial"/>
            </a:endParaRPr>
          </a:p>
          <a:p>
            <a:pPr marL="342900" indent="-342900" defTabSz="457200" eaLnBrk="1" fontAlgn="auto" hangingPunct="1">
              <a:spcBef>
                <a:spcPts val="0"/>
              </a:spcBef>
              <a:spcAft>
                <a:spcPts val="1800"/>
              </a:spcAft>
              <a:buClr>
                <a:schemeClr val="tx1"/>
              </a:buClr>
              <a:buFont typeface="Wingdings 3" panose="05040102010807070707" pitchFamily="18" charset="2"/>
              <a:buChar char="u"/>
            </a:pPr>
            <a:r>
              <a:rPr lang="en-GB" sz="1600" dirty="0" smtClean="0">
                <a:solidFill>
                  <a:schemeClr val="bg1"/>
                </a:solidFill>
                <a:latin typeface="Arial"/>
              </a:rPr>
              <a:t>Key </a:t>
            </a:r>
            <a:r>
              <a:rPr lang="en-GB" sz="1600" dirty="0">
                <a:solidFill>
                  <a:schemeClr val="bg1"/>
                </a:solidFill>
                <a:latin typeface="Arial"/>
              </a:rPr>
              <a:t>an eye out for attacks focused on cloud-based </a:t>
            </a:r>
            <a:r>
              <a:rPr lang="en-GB" sz="1600" dirty="0" smtClean="0">
                <a:solidFill>
                  <a:schemeClr val="bg1"/>
                </a:solidFill>
                <a:latin typeface="Arial"/>
              </a:rPr>
              <a:t>data</a:t>
            </a:r>
          </a:p>
        </p:txBody>
      </p:sp>
      <p:pic>
        <p:nvPicPr>
          <p:cNvPr id="13" name="Picture 12"/>
          <p:cNvPicPr>
            <a:picLocks noChangeAspect="1"/>
          </p:cNvPicPr>
          <p:nvPr/>
        </p:nvPicPr>
        <p:blipFill rotWithShape="1">
          <a:blip r:embed="rId4" cstate="email">
            <a:extLst>
              <a:ext uri="{28A0092B-C50C-407E-A947-70E740481C1C}">
                <a14:useLocalDpi xmlns:a14="http://schemas.microsoft.com/office/drawing/2010/main" val="0"/>
              </a:ext>
            </a:extLst>
          </a:blip>
          <a:srcRect r="54987" b="34568"/>
          <a:stretch/>
        </p:blipFill>
        <p:spPr>
          <a:xfrm rot="16200000" flipH="1">
            <a:off x="5537140" y="1526126"/>
            <a:ext cx="3848099" cy="3365497"/>
          </a:xfrm>
          <a:prstGeom prst="rect">
            <a:avLst/>
          </a:prstGeom>
        </p:spPr>
      </p:pic>
      <p:sp>
        <p:nvSpPr>
          <p:cNvPr id="14" name="Rectangle 13"/>
          <p:cNvSpPr/>
          <p:nvPr/>
        </p:nvSpPr>
        <p:spPr>
          <a:xfrm>
            <a:off x="-25308" y="4524814"/>
            <a:ext cx="2082708" cy="533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dirty="0" err="1" smtClean="0">
              <a:solidFill>
                <a:schemeClr val="bg2">
                  <a:lumMod val="50000"/>
                </a:schemeClr>
              </a:solidFill>
            </a:endParaRPr>
          </a:p>
        </p:txBody>
      </p:sp>
      <p:pic>
        <p:nvPicPr>
          <p:cNvPr id="15" name="Picture 14" descr="FP_1c_rev_horiz_PBR_rgb.eps"/>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5768" y="4544568"/>
            <a:ext cx="1563624" cy="508724"/>
          </a:xfrm>
          <a:prstGeom prst="rect">
            <a:avLst/>
          </a:prstGeom>
        </p:spPr>
      </p:pic>
      <p:sp>
        <p:nvSpPr>
          <p:cNvPr id="9" name="TextBox 8"/>
          <p:cNvSpPr txBox="1"/>
          <p:nvPr/>
        </p:nvSpPr>
        <p:spPr>
          <a:xfrm>
            <a:off x="246683" y="3746251"/>
            <a:ext cx="4676665" cy="400110"/>
          </a:xfrm>
          <a:prstGeom prst="rect">
            <a:avLst/>
          </a:prstGeom>
          <a:noFill/>
        </p:spPr>
        <p:txBody>
          <a:bodyPr wrap="none" rtlCol="0">
            <a:spAutoFit/>
          </a:bodyPr>
          <a:lstStyle/>
          <a:p>
            <a:pPr defTabSz="457200" eaLnBrk="1" fontAlgn="auto" hangingPunct="1">
              <a:spcBef>
                <a:spcPts val="0"/>
              </a:spcBef>
              <a:spcAft>
                <a:spcPts val="0"/>
              </a:spcAft>
            </a:pPr>
            <a:r>
              <a:rPr lang="en-GB" sz="2000" b="1" dirty="0" smtClean="0">
                <a:solidFill>
                  <a:srgbClr val="000000"/>
                </a:solidFill>
                <a:latin typeface="Arial"/>
              </a:rPr>
              <a:t>www.forcepoint.com/</a:t>
            </a:r>
            <a:r>
              <a:rPr lang="en-GB" sz="2000" b="1" dirty="0" smtClean="0">
                <a:solidFill>
                  <a:srgbClr val="FFFFFF"/>
                </a:solidFill>
                <a:latin typeface="Arial"/>
              </a:rPr>
              <a:t>RANSOMWARE</a:t>
            </a:r>
            <a:endParaRPr lang="en-GB" sz="2000" b="1" dirty="0">
              <a:solidFill>
                <a:srgbClr val="000000"/>
              </a:solidFill>
              <a:latin typeface="Arial"/>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2905" y="1912269"/>
            <a:ext cx="2578284" cy="3367267"/>
          </a:xfrm>
          <a:prstGeom prst="rect">
            <a:avLst/>
          </a:prstGeom>
        </p:spPr>
      </p:pic>
    </p:spTree>
    <p:extLst>
      <p:ext uri="{BB962C8B-B14F-4D97-AF65-F5344CB8AC3E}">
        <p14:creationId xmlns:p14="http://schemas.microsoft.com/office/powerpoint/2010/main" val="2395891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571750"/>
            <a:ext cx="4222750" cy="812082"/>
          </a:xfrm>
        </p:spPr>
        <p:txBody>
          <a:bodyPr/>
          <a:lstStyle/>
          <a:p>
            <a:r>
              <a:rPr lang="en-US" sz="5400" dirty="0" smtClean="0"/>
              <a:t>QUESTIONS</a:t>
            </a:r>
            <a:endParaRPr lang="en-US" sz="5400" dirty="0"/>
          </a:p>
        </p:txBody>
      </p:sp>
    </p:spTree>
    <p:extLst>
      <p:ext uri="{BB962C8B-B14F-4D97-AF65-F5344CB8AC3E}">
        <p14:creationId xmlns:p14="http://schemas.microsoft.com/office/powerpoint/2010/main" val="2933053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571750"/>
            <a:ext cx="4222750" cy="812082"/>
          </a:xfrm>
        </p:spPr>
        <p:txBody>
          <a:bodyPr/>
          <a:lstStyle/>
          <a:p>
            <a:r>
              <a:rPr lang="en-US" sz="5400" dirty="0" smtClean="0"/>
              <a:t>THANK YOU</a:t>
            </a:r>
            <a:endParaRPr lang="en-US" sz="5400" dirty="0"/>
          </a:p>
        </p:txBody>
      </p:sp>
    </p:spTree>
    <p:extLst>
      <p:ext uri="{BB962C8B-B14F-4D97-AF65-F5344CB8AC3E}">
        <p14:creationId xmlns:p14="http://schemas.microsoft.com/office/powerpoint/2010/main" val="3624904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 y="-398170"/>
            <a:ext cx="9067795" cy="5157216"/>
          </a:xfrm>
          <a:prstGeom prst="rect">
            <a:avLst/>
          </a:prstGeom>
        </p:spPr>
      </p:pic>
      <p:sp>
        <p:nvSpPr>
          <p:cNvPr id="9" name="Rectangle 8"/>
          <p:cNvSpPr/>
          <p:nvPr/>
        </p:nvSpPr>
        <p:spPr>
          <a:xfrm>
            <a:off x="261258" y="3790950"/>
            <a:ext cx="1413862" cy="1295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b="1" dirty="0" smtClean="0">
                <a:solidFill>
                  <a:srgbClr val="00FF00"/>
                </a:solidFill>
              </a:rPr>
              <a:t>Inadvertent Behaviors</a:t>
            </a:r>
          </a:p>
          <a:p>
            <a:pPr algn="ctr"/>
            <a:endParaRPr lang="en-US" sz="400" dirty="0">
              <a:solidFill>
                <a:srgbClr val="00FF00"/>
              </a:solidFill>
            </a:endParaRPr>
          </a:p>
          <a:p>
            <a:pPr lvl="0" algn="ctr"/>
            <a:r>
              <a:rPr lang="en-US" sz="700" dirty="0" smtClean="0">
                <a:solidFill>
                  <a:schemeClr val="bg1"/>
                </a:solidFill>
              </a:rPr>
              <a:t>Poorly communicated policies and user awareness</a:t>
            </a:r>
            <a:endParaRPr lang="en-US" sz="700" dirty="0">
              <a:solidFill>
                <a:schemeClr val="bg1"/>
              </a:solidFill>
            </a:endParaRPr>
          </a:p>
          <a:p>
            <a:pPr algn="ctr"/>
            <a:endParaRPr lang="en-US" sz="1050" dirty="0">
              <a:solidFill>
                <a:schemeClr val="bg1"/>
              </a:solidFill>
            </a:endParaRPr>
          </a:p>
        </p:txBody>
      </p:sp>
      <p:sp>
        <p:nvSpPr>
          <p:cNvPr id="11" name="Rectangle 10"/>
          <p:cNvSpPr/>
          <p:nvPr/>
        </p:nvSpPr>
        <p:spPr>
          <a:xfrm>
            <a:off x="1722417" y="3790950"/>
            <a:ext cx="1375509" cy="1295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b="1" dirty="0" smtClean="0">
                <a:solidFill>
                  <a:srgbClr val="00FF00"/>
                </a:solidFill>
              </a:rPr>
              <a:t>Broken Business </a:t>
            </a:r>
            <a:r>
              <a:rPr lang="en-US" sz="1050" b="1" dirty="0">
                <a:solidFill>
                  <a:srgbClr val="00FF00"/>
                </a:solidFill>
              </a:rPr>
              <a:t>P</a:t>
            </a:r>
            <a:r>
              <a:rPr lang="en-US" sz="1050" b="1" dirty="0" smtClean="0">
                <a:solidFill>
                  <a:srgbClr val="00FF00"/>
                </a:solidFill>
              </a:rPr>
              <a:t>rocess</a:t>
            </a:r>
          </a:p>
          <a:p>
            <a:pPr algn="ctr"/>
            <a:endParaRPr lang="en-US" sz="400" dirty="0">
              <a:solidFill>
                <a:schemeClr val="tx1"/>
              </a:solidFill>
            </a:endParaRPr>
          </a:p>
          <a:p>
            <a:pPr lvl="0" algn="ctr"/>
            <a:r>
              <a:rPr lang="en-US" sz="700" dirty="0" smtClean="0">
                <a:solidFill>
                  <a:schemeClr val="bg1"/>
                </a:solidFill>
              </a:rPr>
              <a:t>Data where it shouldn’t be, not where it should be</a:t>
            </a:r>
            <a:endParaRPr lang="en-US" sz="700" dirty="0">
              <a:solidFill>
                <a:schemeClr val="bg1"/>
              </a:solidFill>
            </a:endParaRPr>
          </a:p>
          <a:p>
            <a:pPr algn="ctr"/>
            <a:endParaRPr lang="en-US" sz="1050" dirty="0">
              <a:solidFill>
                <a:schemeClr val="tx1"/>
              </a:solidFill>
            </a:endParaRPr>
          </a:p>
        </p:txBody>
      </p:sp>
      <p:sp>
        <p:nvSpPr>
          <p:cNvPr id="12" name="Rectangle 11"/>
          <p:cNvSpPr/>
          <p:nvPr/>
        </p:nvSpPr>
        <p:spPr>
          <a:xfrm>
            <a:off x="6041273" y="3790950"/>
            <a:ext cx="1237128" cy="1295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b="1" dirty="0" smtClean="0">
                <a:solidFill>
                  <a:srgbClr val="00FF00"/>
                </a:solidFill>
              </a:rPr>
              <a:t>Rogue</a:t>
            </a:r>
          </a:p>
          <a:p>
            <a:pPr algn="ctr"/>
            <a:r>
              <a:rPr lang="en-US" sz="1050" b="1" dirty="0">
                <a:solidFill>
                  <a:srgbClr val="00FF00"/>
                </a:solidFill>
              </a:rPr>
              <a:t>E</a:t>
            </a:r>
            <a:r>
              <a:rPr lang="en-US" sz="1050" b="1" dirty="0" smtClean="0">
                <a:solidFill>
                  <a:srgbClr val="00FF00"/>
                </a:solidFill>
              </a:rPr>
              <a:t>mployee</a:t>
            </a:r>
            <a:endParaRPr lang="en-US" sz="1050" b="1" dirty="0">
              <a:solidFill>
                <a:srgbClr val="00FF00"/>
              </a:solidFill>
            </a:endParaRPr>
          </a:p>
          <a:p>
            <a:pPr algn="ctr"/>
            <a:r>
              <a:rPr lang="en-US" sz="400" dirty="0">
                <a:solidFill>
                  <a:srgbClr val="00FF00"/>
                </a:solidFill>
              </a:rPr>
              <a:t> </a:t>
            </a:r>
          </a:p>
          <a:p>
            <a:pPr algn="ctr"/>
            <a:r>
              <a:rPr lang="en-US" sz="700" dirty="0">
                <a:solidFill>
                  <a:schemeClr val="bg1"/>
                </a:solidFill>
              </a:rPr>
              <a:t>L</a:t>
            </a:r>
            <a:r>
              <a:rPr lang="en-US" sz="700" dirty="0" smtClean="0">
                <a:solidFill>
                  <a:schemeClr val="bg1"/>
                </a:solidFill>
              </a:rPr>
              <a:t>eaving </a:t>
            </a:r>
            <a:r>
              <a:rPr lang="en-US" sz="700" dirty="0">
                <a:solidFill>
                  <a:schemeClr val="bg1"/>
                </a:solidFill>
              </a:rPr>
              <a:t>the company, poor performance </a:t>
            </a:r>
            <a:r>
              <a:rPr lang="en-US" sz="700" dirty="0" smtClean="0">
                <a:solidFill>
                  <a:schemeClr val="bg1"/>
                </a:solidFill>
              </a:rPr>
              <a:t>review</a:t>
            </a:r>
            <a:endParaRPr lang="en-US" sz="700" dirty="0">
              <a:solidFill>
                <a:schemeClr val="bg1"/>
              </a:solidFill>
            </a:endParaRPr>
          </a:p>
        </p:txBody>
      </p:sp>
      <p:sp>
        <p:nvSpPr>
          <p:cNvPr id="13" name="Rectangle 12"/>
          <p:cNvSpPr/>
          <p:nvPr/>
        </p:nvSpPr>
        <p:spPr>
          <a:xfrm>
            <a:off x="7414724" y="3790950"/>
            <a:ext cx="1459967" cy="1295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b="1" dirty="0" smtClean="0">
                <a:solidFill>
                  <a:srgbClr val="00FF00"/>
                </a:solidFill>
              </a:rPr>
              <a:t>Criminal Actor</a:t>
            </a:r>
          </a:p>
          <a:p>
            <a:pPr algn="ctr"/>
            <a:r>
              <a:rPr lang="en-US" sz="1050" b="1" dirty="0">
                <a:solidFill>
                  <a:srgbClr val="00FF00"/>
                </a:solidFill>
              </a:rPr>
              <a:t>E</a:t>
            </a:r>
            <a:r>
              <a:rPr lang="en-US" sz="1050" b="1" dirty="0" smtClean="0">
                <a:solidFill>
                  <a:srgbClr val="00FF00"/>
                </a:solidFill>
              </a:rPr>
              <a:t>mployees</a:t>
            </a:r>
            <a:endParaRPr lang="en-US" sz="1050" b="1" dirty="0">
              <a:solidFill>
                <a:srgbClr val="00FF00"/>
              </a:solidFill>
            </a:endParaRPr>
          </a:p>
          <a:p>
            <a:pPr algn="ctr"/>
            <a:r>
              <a:rPr lang="en-US" sz="400" dirty="0">
                <a:solidFill>
                  <a:schemeClr val="tx1"/>
                </a:solidFill>
              </a:rPr>
              <a:t> </a:t>
            </a:r>
          </a:p>
          <a:p>
            <a:pPr algn="ctr"/>
            <a:r>
              <a:rPr lang="en-US" sz="700" dirty="0">
                <a:solidFill>
                  <a:schemeClr val="bg1"/>
                </a:solidFill>
              </a:rPr>
              <a:t>C</a:t>
            </a:r>
            <a:r>
              <a:rPr lang="en-US" sz="700" dirty="0" smtClean="0">
                <a:solidFill>
                  <a:schemeClr val="bg1"/>
                </a:solidFill>
              </a:rPr>
              <a:t>orporate </a:t>
            </a:r>
            <a:r>
              <a:rPr lang="en-US" sz="700" dirty="0">
                <a:solidFill>
                  <a:schemeClr val="bg1"/>
                </a:solidFill>
              </a:rPr>
              <a:t>espionage, national espionage, organized </a:t>
            </a:r>
            <a:r>
              <a:rPr lang="en-US" sz="700" dirty="0" smtClean="0">
                <a:solidFill>
                  <a:schemeClr val="bg1"/>
                </a:solidFill>
              </a:rPr>
              <a:t>crime</a:t>
            </a:r>
            <a:endParaRPr lang="en-US" sz="700" dirty="0">
              <a:solidFill>
                <a:schemeClr val="bg1"/>
              </a:solidFill>
            </a:endParaRPr>
          </a:p>
        </p:txBody>
      </p:sp>
      <p:sp>
        <p:nvSpPr>
          <p:cNvPr id="14" name="Rectangle 13"/>
          <p:cNvSpPr/>
          <p:nvPr/>
        </p:nvSpPr>
        <p:spPr>
          <a:xfrm>
            <a:off x="3214989" y="3790950"/>
            <a:ext cx="1452283" cy="1295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b="1" dirty="0" smtClean="0">
                <a:solidFill>
                  <a:srgbClr val="00FF00"/>
                </a:solidFill>
              </a:rPr>
              <a:t>Malware</a:t>
            </a:r>
          </a:p>
          <a:p>
            <a:pPr algn="ctr"/>
            <a:r>
              <a:rPr lang="en-US" sz="1050" b="1" dirty="0" smtClean="0">
                <a:solidFill>
                  <a:srgbClr val="00FF00"/>
                </a:solidFill>
              </a:rPr>
              <a:t>Infections</a:t>
            </a:r>
            <a:endParaRPr lang="en-US" sz="1050" b="1" dirty="0">
              <a:solidFill>
                <a:srgbClr val="00FF00"/>
              </a:solidFill>
            </a:endParaRPr>
          </a:p>
          <a:p>
            <a:pPr algn="ctr"/>
            <a:r>
              <a:rPr lang="en-US" sz="400" dirty="0">
                <a:solidFill>
                  <a:schemeClr val="tx1"/>
                </a:solidFill>
              </a:rPr>
              <a:t> </a:t>
            </a:r>
          </a:p>
          <a:p>
            <a:pPr algn="ctr"/>
            <a:r>
              <a:rPr lang="en-US" sz="700" dirty="0" smtClean="0">
                <a:solidFill>
                  <a:schemeClr val="bg1"/>
                </a:solidFill>
              </a:rPr>
              <a:t>Phishing targets, breaches, BYOD contamination</a:t>
            </a:r>
            <a:endParaRPr lang="en-US" sz="700" dirty="0">
              <a:solidFill>
                <a:schemeClr val="bg1"/>
              </a:solidFill>
            </a:endParaRPr>
          </a:p>
        </p:txBody>
      </p:sp>
      <p:sp>
        <p:nvSpPr>
          <p:cNvPr id="15" name="Rectangle 14"/>
          <p:cNvSpPr/>
          <p:nvPr/>
        </p:nvSpPr>
        <p:spPr>
          <a:xfrm>
            <a:off x="4751284" y="3790950"/>
            <a:ext cx="1268516" cy="1295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b="1" dirty="0" smtClean="0">
                <a:solidFill>
                  <a:srgbClr val="00FF00"/>
                </a:solidFill>
              </a:rPr>
              <a:t>Stolen</a:t>
            </a:r>
          </a:p>
          <a:p>
            <a:pPr algn="ctr"/>
            <a:r>
              <a:rPr lang="en-US" sz="1050" b="1" dirty="0" smtClean="0">
                <a:solidFill>
                  <a:srgbClr val="00FF00"/>
                </a:solidFill>
              </a:rPr>
              <a:t>Credentials</a:t>
            </a:r>
            <a:endParaRPr lang="en-US" sz="1050" b="1" dirty="0">
              <a:solidFill>
                <a:srgbClr val="00FF00"/>
              </a:solidFill>
            </a:endParaRPr>
          </a:p>
          <a:p>
            <a:pPr algn="ctr"/>
            <a:r>
              <a:rPr lang="en-US" sz="400" dirty="0">
                <a:solidFill>
                  <a:schemeClr val="tx1"/>
                </a:solidFill>
              </a:rPr>
              <a:t> </a:t>
            </a:r>
          </a:p>
          <a:p>
            <a:pPr algn="ctr"/>
            <a:r>
              <a:rPr lang="en-US" sz="700" dirty="0" smtClean="0">
                <a:solidFill>
                  <a:schemeClr val="bg1"/>
                </a:solidFill>
              </a:rPr>
              <a:t>Credential exfiltration, social engineering, device control hygiene</a:t>
            </a:r>
            <a:endParaRPr lang="en-US" sz="700" dirty="0">
              <a:solidFill>
                <a:schemeClr val="bg1"/>
              </a:solidFill>
            </a:endParaRPr>
          </a:p>
        </p:txBody>
      </p:sp>
      <p:sp>
        <p:nvSpPr>
          <p:cNvPr id="17" name="Rectangle 16"/>
          <p:cNvSpPr/>
          <p:nvPr/>
        </p:nvSpPr>
        <p:spPr>
          <a:xfrm>
            <a:off x="-3" y="118783"/>
            <a:ext cx="9144004" cy="844138"/>
          </a:xfrm>
          <a:prstGeom prst="rect">
            <a:avLst/>
          </a:prstGeom>
          <a:solidFill>
            <a:schemeClr val="accent1"/>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err="1" smtClean="0">
              <a:ln>
                <a:noFill/>
              </a:ln>
              <a:solidFill>
                <a:schemeClr val="bg1"/>
              </a:solidFill>
              <a:effectLst/>
              <a:uLnTx/>
              <a:uFillTx/>
              <a:latin typeface="Calibri" panose="020F0502020204030204"/>
              <a:ea typeface="+mn-ea"/>
              <a:cs typeface="+mn-cs"/>
            </a:endParaRPr>
          </a:p>
        </p:txBody>
      </p:sp>
      <p:sp>
        <p:nvSpPr>
          <p:cNvPr id="18" name="Title 1"/>
          <p:cNvSpPr txBox="1">
            <a:spLocks/>
          </p:cNvSpPr>
          <p:nvPr/>
        </p:nvSpPr>
        <p:spPr>
          <a:xfrm>
            <a:off x="628650" y="53578"/>
            <a:ext cx="7886700" cy="994172"/>
          </a:xfrm>
          <a:prstGeom prst="rect">
            <a:avLst/>
          </a:prstGeom>
        </p:spPr>
        <p:txBody>
          <a:bodyPr vert="horz" lIns="91440" tIns="45720" rIns="91440" bIns="45720" rtlCol="0" anchor="ctr">
            <a:normAutofit/>
          </a:bodyPr>
          <a:lstStyle>
            <a:lvl1pPr algn="l" defTabSz="685183" rtl="0" eaLnBrk="1" latinLnBrk="0" hangingPunct="1">
              <a:lnSpc>
                <a:spcPct val="90000"/>
              </a:lnSpc>
              <a:spcBef>
                <a:spcPct val="0"/>
              </a:spcBef>
              <a:buNone/>
              <a:defRPr sz="3297" kern="1200">
                <a:solidFill>
                  <a:schemeClr val="tx1"/>
                </a:solidFill>
                <a:latin typeface="+mj-lt"/>
                <a:ea typeface="+mj-ea"/>
                <a:cs typeface="+mj-cs"/>
              </a:defRPr>
            </a:lvl1pPr>
          </a:lstStyle>
          <a:p>
            <a:pPr marL="0" marR="0" lvl="0" indent="0" algn="ctr" defTabSz="685183"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ysClr val="window" lastClr="FFFFFF"/>
                </a:solidFill>
                <a:effectLst/>
                <a:uLnTx/>
                <a:uFillTx/>
                <a:latin typeface="+mn-lt"/>
                <a:ea typeface="+mj-ea"/>
                <a:cs typeface="+mj-cs"/>
              </a:rPr>
              <a:t>UNDERSTANDING USER INTENT</a:t>
            </a:r>
            <a:endParaRPr kumimoji="0" lang="en-US" sz="3600" b="1" i="0" u="none" strike="noStrike" kern="1200" cap="none" spc="0" normalizeH="0" baseline="0" noProof="0" dirty="0">
              <a:ln>
                <a:noFill/>
              </a:ln>
              <a:solidFill>
                <a:sysClr val="window" lastClr="FFFFFF"/>
              </a:solidFill>
              <a:effectLst/>
              <a:uLnTx/>
              <a:uFillTx/>
              <a:latin typeface="+mn-lt"/>
              <a:ea typeface="+mj-ea"/>
              <a:cs typeface="+mj-cs"/>
            </a:endParaRPr>
          </a:p>
        </p:txBody>
      </p:sp>
      <p:sp>
        <p:nvSpPr>
          <p:cNvPr id="2" name="Rectangle 1"/>
          <p:cNvSpPr/>
          <p:nvPr/>
        </p:nvSpPr>
        <p:spPr>
          <a:xfrm>
            <a:off x="285503" y="3404190"/>
            <a:ext cx="2873827" cy="386760"/>
          </a:xfrm>
          <a:prstGeom prst="rect">
            <a:avLst/>
          </a:prstGeom>
          <a:gradFill>
            <a:gsLst>
              <a:gs pos="0">
                <a:srgbClr val="86F177"/>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pc="-150" dirty="0" smtClean="0">
                <a:solidFill>
                  <a:schemeClr val="bg1"/>
                </a:solidFill>
                <a:effectLst>
                  <a:outerShdw blurRad="38100" dist="38100" dir="2700000" algn="tl">
                    <a:srgbClr val="000000">
                      <a:alpha val="43137"/>
                    </a:srgbClr>
                  </a:outerShdw>
                </a:effectLst>
              </a:rPr>
              <a:t>ACCIDENTAL INSIDER</a:t>
            </a:r>
            <a:endParaRPr lang="en-US" sz="2000" spc="-150" dirty="0">
              <a:solidFill>
                <a:schemeClr val="bg1"/>
              </a:solidFill>
              <a:effectLst>
                <a:outerShdw blurRad="38100" dist="38100" dir="2700000" algn="tl">
                  <a:srgbClr val="000000">
                    <a:alpha val="43137"/>
                  </a:srgbClr>
                </a:outerShdw>
              </a:effectLst>
            </a:endParaRPr>
          </a:p>
        </p:txBody>
      </p:sp>
      <p:sp>
        <p:nvSpPr>
          <p:cNvPr id="19" name="Rectangle 18"/>
          <p:cNvSpPr/>
          <p:nvPr/>
        </p:nvSpPr>
        <p:spPr>
          <a:xfrm>
            <a:off x="3160007" y="3404190"/>
            <a:ext cx="2873827" cy="386760"/>
          </a:xfrm>
          <a:prstGeom prst="rect">
            <a:avLst/>
          </a:prstGeom>
          <a:gradFill>
            <a:gsLst>
              <a:gs pos="0">
                <a:srgbClr val="6BE257"/>
              </a:gs>
              <a:gs pos="100000">
                <a:srgbClr val="7BFF6D"/>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pc="-150" dirty="0" smtClean="0">
                <a:effectLst>
                  <a:outerShdw blurRad="38100" dist="38100" dir="2700000" algn="tl">
                    <a:srgbClr val="000000">
                      <a:alpha val="43137"/>
                    </a:srgbClr>
                  </a:outerShdw>
                </a:effectLst>
              </a:rPr>
              <a:t>COMPROMISED INSIDER</a:t>
            </a:r>
            <a:endParaRPr lang="en-US" sz="2000" spc="-150" dirty="0">
              <a:effectLst>
                <a:outerShdw blurRad="38100" dist="38100" dir="2700000" algn="tl">
                  <a:srgbClr val="000000">
                    <a:alpha val="43137"/>
                  </a:srgbClr>
                </a:outerShdw>
              </a:effectLst>
            </a:endParaRPr>
          </a:p>
        </p:txBody>
      </p:sp>
      <p:sp>
        <p:nvSpPr>
          <p:cNvPr id="20" name="Rectangle 19"/>
          <p:cNvSpPr/>
          <p:nvPr/>
        </p:nvSpPr>
        <p:spPr>
          <a:xfrm>
            <a:off x="6034511" y="3404190"/>
            <a:ext cx="2873827" cy="386760"/>
          </a:xfrm>
          <a:prstGeom prst="rect">
            <a:avLst/>
          </a:prstGeom>
          <a:gradFill>
            <a:gsLst>
              <a:gs pos="50000">
                <a:srgbClr val="4CDC34"/>
              </a:gs>
              <a:gs pos="0">
                <a:schemeClr val="accent1">
                  <a:tint val="100000"/>
                  <a:shade val="100000"/>
                  <a:satMod val="13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pc="-150" dirty="0" smtClean="0"/>
              <a:t>MALIIOUS INSIDER</a:t>
            </a:r>
            <a:endParaRPr lang="en-US" sz="2000" spc="-150" dirty="0"/>
          </a:p>
        </p:txBody>
      </p:sp>
    </p:spTree>
    <p:extLst>
      <p:ext uri="{BB962C8B-B14F-4D97-AF65-F5344CB8AC3E}">
        <p14:creationId xmlns:p14="http://schemas.microsoft.com/office/powerpoint/2010/main" val="244724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42"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2"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screen">
            <a:extLst>
              <a:ext uri="{28A0092B-C50C-407E-A947-70E740481C1C}">
                <a14:useLocalDpi xmlns:a14="http://schemas.microsoft.com/office/drawing/2010/main" val="0"/>
              </a:ext>
            </a:extLst>
          </a:blip>
          <a:srcRect l="-1" r="165" b="14054"/>
          <a:stretch/>
        </p:blipFill>
        <p:spPr>
          <a:xfrm>
            <a:off x="0" y="1"/>
            <a:ext cx="9220200" cy="4476750"/>
          </a:xfrm>
          <a:prstGeom prst="rect">
            <a:avLst/>
          </a:prstGeom>
        </p:spPr>
      </p:pic>
      <p:sp>
        <p:nvSpPr>
          <p:cNvPr id="6" name="Rectangle 5"/>
          <p:cNvSpPr/>
          <p:nvPr/>
        </p:nvSpPr>
        <p:spPr>
          <a:xfrm>
            <a:off x="-228600" y="2135205"/>
            <a:ext cx="5257800" cy="66844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endParaRPr lang="en-US" sz="1600" dirty="0" err="1" smtClean="0">
              <a:solidFill>
                <a:srgbClr val="43B02A"/>
              </a:solidFill>
            </a:endParaRPr>
          </a:p>
        </p:txBody>
      </p:sp>
      <p:sp>
        <p:nvSpPr>
          <p:cNvPr id="8" name="TextBox 7"/>
          <p:cNvSpPr txBox="1"/>
          <p:nvPr/>
        </p:nvSpPr>
        <p:spPr>
          <a:xfrm>
            <a:off x="288579" y="2213141"/>
            <a:ext cx="4332838" cy="523220"/>
          </a:xfrm>
          <a:prstGeom prst="rect">
            <a:avLst/>
          </a:prstGeom>
          <a:noFill/>
        </p:spPr>
        <p:txBody>
          <a:bodyPr wrap="square" rtlCol="0">
            <a:spAutoFit/>
          </a:bodyPr>
          <a:lstStyle/>
          <a:p>
            <a:pPr defTabSz="457200" eaLnBrk="1" fontAlgn="auto" hangingPunct="1">
              <a:spcBef>
                <a:spcPts val="600"/>
              </a:spcBef>
              <a:spcAft>
                <a:spcPts val="0"/>
              </a:spcAft>
            </a:pPr>
            <a:r>
              <a:rPr lang="en-US" sz="1400" b="1" dirty="0" smtClean="0">
                <a:solidFill>
                  <a:srgbClr val="000000"/>
                </a:solidFill>
                <a:latin typeface="Arial"/>
              </a:rPr>
              <a:t>Where critical data and IP are most valuable – and most vulnerable</a:t>
            </a:r>
            <a:endParaRPr lang="en-US" sz="1400" b="1" dirty="0">
              <a:solidFill>
                <a:srgbClr val="000000"/>
              </a:solidFill>
              <a:latin typeface="Arial"/>
            </a:endParaRPr>
          </a:p>
        </p:txBody>
      </p:sp>
      <p:sp>
        <p:nvSpPr>
          <p:cNvPr id="4" name="Rectangle 3"/>
          <p:cNvSpPr/>
          <p:nvPr/>
        </p:nvSpPr>
        <p:spPr>
          <a:xfrm>
            <a:off x="-228600" y="819150"/>
            <a:ext cx="5562600" cy="13160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endParaRPr lang="en-US" sz="1600" dirty="0" err="1" smtClean="0">
              <a:solidFill>
                <a:srgbClr val="43B02A"/>
              </a:solidFill>
            </a:endParaRPr>
          </a:p>
        </p:txBody>
      </p:sp>
      <p:sp>
        <p:nvSpPr>
          <p:cNvPr id="9" name="TextBox 8"/>
          <p:cNvSpPr txBox="1"/>
          <p:nvPr/>
        </p:nvSpPr>
        <p:spPr>
          <a:xfrm>
            <a:off x="228600" y="811766"/>
            <a:ext cx="5257800" cy="1323439"/>
          </a:xfrm>
          <a:prstGeom prst="rect">
            <a:avLst/>
          </a:prstGeom>
          <a:noFill/>
        </p:spPr>
        <p:txBody>
          <a:bodyPr wrap="square" rtlCol="0">
            <a:spAutoFit/>
          </a:bodyPr>
          <a:lstStyle/>
          <a:p>
            <a:pPr defTabSz="457200" eaLnBrk="1" fontAlgn="auto" hangingPunct="1">
              <a:spcBef>
                <a:spcPts val="0"/>
              </a:spcBef>
              <a:spcAft>
                <a:spcPts val="0"/>
              </a:spcAft>
            </a:pPr>
            <a:r>
              <a:rPr lang="en-US" sz="4000" b="1" dirty="0" smtClean="0">
                <a:solidFill>
                  <a:srgbClr val="FFFFFF"/>
                </a:solidFill>
                <a:latin typeface="Arial"/>
              </a:rPr>
              <a:t>PROTECTING </a:t>
            </a:r>
          </a:p>
          <a:p>
            <a:pPr defTabSz="457200" eaLnBrk="1" fontAlgn="auto" hangingPunct="1">
              <a:spcBef>
                <a:spcPts val="0"/>
              </a:spcBef>
              <a:spcAft>
                <a:spcPts val="0"/>
              </a:spcAft>
            </a:pPr>
            <a:r>
              <a:rPr lang="en-US" sz="4000" b="1" dirty="0" smtClean="0">
                <a:solidFill>
                  <a:srgbClr val="FFFFFF"/>
                </a:solidFill>
                <a:latin typeface="Arial"/>
              </a:rPr>
              <a:t>THE HUMAN POINT</a:t>
            </a:r>
            <a:endParaRPr lang="en-US" sz="4000" b="1" dirty="0">
              <a:solidFill>
                <a:srgbClr val="FFFFFF"/>
              </a:solidFill>
              <a:latin typeface="Arial"/>
            </a:endParaRPr>
          </a:p>
        </p:txBody>
      </p:sp>
    </p:spTree>
    <p:extLst>
      <p:ext uri="{BB962C8B-B14F-4D97-AF65-F5344CB8AC3E}">
        <p14:creationId xmlns:p14="http://schemas.microsoft.com/office/powerpoint/2010/main" val="80377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4"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9" name="Group 6148"/>
          <p:cNvGrpSpPr/>
          <p:nvPr/>
        </p:nvGrpSpPr>
        <p:grpSpPr>
          <a:xfrm>
            <a:off x="5377888" y="2869049"/>
            <a:ext cx="3595320" cy="1545209"/>
            <a:chOff x="5377888" y="2869049"/>
            <a:chExt cx="3595320" cy="1545209"/>
          </a:xfrm>
        </p:grpSpPr>
        <p:sp>
          <p:nvSpPr>
            <p:cNvPr id="26" name="Rectangle 25"/>
            <p:cNvSpPr/>
            <p:nvPr/>
          </p:nvSpPr>
          <p:spPr>
            <a:xfrm>
              <a:off x="5377888" y="2869049"/>
              <a:ext cx="3595320" cy="1545209"/>
            </a:xfrm>
            <a:prstGeom prst="rect">
              <a:avLst/>
            </a:prstGeom>
            <a:noFill/>
            <a:ln w="25400">
              <a:solidFill>
                <a:schemeClr val="accent1">
                  <a:alpha val="60000"/>
                </a:schemeClr>
              </a:solidFill>
            </a:ln>
            <a:effectLst>
              <a:outerShdw blurRad="50800" dist="38100" dir="2700000" algn="tl" rotWithShape="0">
                <a:schemeClr val="bg1">
                  <a:alpha val="40000"/>
                </a:scheme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9973" tIns="34986" rIns="69973" bIns="34986" numCol="1" spcCol="0" rtlCol="0" fromWordArt="0" anchor="ctr" anchorCtr="0" forceAA="0" compatLnSpc="1">
              <a:prstTxWarp prst="textNoShape">
                <a:avLst/>
              </a:prstTxWarp>
              <a:noAutofit/>
            </a:bodyPr>
            <a:lstStyle/>
            <a:p>
              <a:pPr algn="ctr" defTabSz="457200" eaLnBrk="1" fontAlgn="auto" hangingPunct="1">
                <a:spcBef>
                  <a:spcPts val="0"/>
                </a:spcBef>
                <a:spcAft>
                  <a:spcPts val="0"/>
                </a:spcAft>
              </a:pPr>
              <a:endParaRPr lang="en-US" sz="1224" dirty="0" err="1">
                <a:solidFill>
                  <a:srgbClr val="FFFFFF">
                    <a:lumMod val="85000"/>
                  </a:srgbClr>
                </a:solidFill>
              </a:endParaRPr>
            </a:p>
          </p:txBody>
        </p:sp>
        <p:sp>
          <p:nvSpPr>
            <p:cNvPr id="27" name="Title 9"/>
            <p:cNvSpPr txBox="1">
              <a:spLocks/>
            </p:cNvSpPr>
            <p:nvPr/>
          </p:nvSpPr>
          <p:spPr>
            <a:xfrm>
              <a:off x="5574348" y="3961873"/>
              <a:ext cx="3261283" cy="269981"/>
            </a:xfrm>
            <a:prstGeom prst="rect">
              <a:avLst/>
            </a:prstGeom>
          </p:spPr>
          <p:txBody>
            <a:bodyPr vert="horz" wrap="none" lIns="0" tIns="0" rIns="0" bIns="0">
              <a:noAutofit/>
            </a:bodyPr>
            <a:lstStyle>
              <a:lvl1pPr algn="l" defTabSz="457200" rtl="0" eaLnBrk="1" latinLnBrk="0" hangingPunct="1">
                <a:spcBef>
                  <a:spcPct val="0"/>
                </a:spcBef>
                <a:buNone/>
                <a:defRPr sz="2000" b="1" kern="1200" cap="all" baseline="0">
                  <a:solidFill>
                    <a:schemeClr val="bg1"/>
                  </a:solidFill>
                  <a:latin typeface="+mj-lt"/>
                  <a:ea typeface="+mj-ea"/>
                  <a:cs typeface="+mj-cs"/>
                </a:defRPr>
              </a:lvl1pPr>
            </a:lstStyle>
            <a:p>
              <a:pPr fontAlgn="auto">
                <a:spcAft>
                  <a:spcPts val="0"/>
                </a:spcAft>
              </a:pPr>
              <a:r>
                <a:rPr lang="en-US" dirty="0" smtClean="0">
                  <a:solidFill>
                    <a:srgbClr val="FFFFFF"/>
                  </a:solidFill>
                </a:rPr>
                <a:t>Security Talent Pool</a:t>
              </a:r>
            </a:p>
          </p:txBody>
        </p:sp>
      </p:grpSp>
      <p:grpSp>
        <p:nvGrpSpPr>
          <p:cNvPr id="6150" name="Group 6149"/>
          <p:cNvGrpSpPr/>
          <p:nvPr/>
        </p:nvGrpSpPr>
        <p:grpSpPr>
          <a:xfrm>
            <a:off x="5500149" y="2939107"/>
            <a:ext cx="3481468" cy="496532"/>
            <a:chOff x="5500149" y="2939107"/>
            <a:chExt cx="3481468" cy="496532"/>
          </a:xfrm>
        </p:grpSpPr>
        <p:sp>
          <p:nvSpPr>
            <p:cNvPr id="3" name="Freeform 2"/>
            <p:cNvSpPr/>
            <p:nvPr/>
          </p:nvSpPr>
          <p:spPr>
            <a:xfrm>
              <a:off x="5500149" y="3282355"/>
              <a:ext cx="3305522" cy="153284"/>
            </a:xfrm>
            <a:custGeom>
              <a:avLst/>
              <a:gdLst>
                <a:gd name="connsiteX0" fmla="*/ 0 w 8725988"/>
                <a:gd name="connsiteY0" fmla="*/ 95794 h 95794"/>
                <a:gd name="connsiteX1" fmla="*/ 8725988 w 8725988"/>
                <a:gd name="connsiteY1" fmla="*/ 0 h 95794"/>
                <a:gd name="connsiteX0" fmla="*/ 0 w 8725988"/>
                <a:gd name="connsiteY0" fmla="*/ 95794 h 95794"/>
                <a:gd name="connsiteX1" fmla="*/ 6297512 w 8725988"/>
                <a:gd name="connsiteY1" fmla="*/ 25337 h 95794"/>
                <a:gd name="connsiteX2" fmla="*/ 8725988 w 8725988"/>
                <a:gd name="connsiteY2" fmla="*/ 0 h 95794"/>
                <a:gd name="connsiteX0" fmla="*/ 0 w 8725988"/>
                <a:gd name="connsiteY0" fmla="*/ 95794 h 95794"/>
                <a:gd name="connsiteX1" fmla="*/ 2403115 w 8725988"/>
                <a:gd name="connsiteY1" fmla="*/ 57007 h 95794"/>
                <a:gd name="connsiteX2" fmla="*/ 6297512 w 8725988"/>
                <a:gd name="connsiteY2" fmla="*/ 25337 h 95794"/>
                <a:gd name="connsiteX3" fmla="*/ 8725988 w 8725988"/>
                <a:gd name="connsiteY3" fmla="*/ 0 h 95794"/>
                <a:gd name="connsiteX0" fmla="*/ 0 w 8725988"/>
                <a:gd name="connsiteY0" fmla="*/ 95794 h 95794"/>
                <a:gd name="connsiteX1" fmla="*/ 2403115 w 8725988"/>
                <a:gd name="connsiteY1" fmla="*/ 57007 h 95794"/>
                <a:gd name="connsiteX2" fmla="*/ 6297512 w 8725988"/>
                <a:gd name="connsiteY2" fmla="*/ 25337 h 95794"/>
                <a:gd name="connsiteX3" fmla="*/ 8725988 w 8725988"/>
                <a:gd name="connsiteY3" fmla="*/ 0 h 95794"/>
                <a:gd name="connsiteX0" fmla="*/ 0 w 8743852"/>
                <a:gd name="connsiteY0" fmla="*/ 76792 h 76792"/>
                <a:gd name="connsiteX1" fmla="*/ 2420979 w 8743852"/>
                <a:gd name="connsiteY1" fmla="*/ 57007 h 76792"/>
                <a:gd name="connsiteX2" fmla="*/ 6315376 w 8743852"/>
                <a:gd name="connsiteY2" fmla="*/ 25337 h 76792"/>
                <a:gd name="connsiteX3" fmla="*/ 8743852 w 8743852"/>
                <a:gd name="connsiteY3" fmla="*/ 0 h 76792"/>
                <a:gd name="connsiteX0" fmla="*/ 0 w 8743852"/>
                <a:gd name="connsiteY0" fmla="*/ 76792 h 90591"/>
                <a:gd name="connsiteX1" fmla="*/ 2420979 w 8743852"/>
                <a:gd name="connsiteY1" fmla="*/ 57007 h 90591"/>
                <a:gd name="connsiteX2" fmla="*/ 6315376 w 8743852"/>
                <a:gd name="connsiteY2" fmla="*/ 25337 h 90591"/>
                <a:gd name="connsiteX3" fmla="*/ 8743852 w 8743852"/>
                <a:gd name="connsiteY3" fmla="*/ 0 h 90591"/>
                <a:gd name="connsiteX0" fmla="*/ 0 w 8743852"/>
                <a:gd name="connsiteY0" fmla="*/ 76792 h 90591"/>
                <a:gd name="connsiteX1" fmla="*/ 2420979 w 8743852"/>
                <a:gd name="connsiteY1" fmla="*/ 57007 h 90591"/>
                <a:gd name="connsiteX2" fmla="*/ 6315376 w 8743852"/>
                <a:gd name="connsiteY2" fmla="*/ 25337 h 90591"/>
                <a:gd name="connsiteX3" fmla="*/ 8743852 w 8743852"/>
                <a:gd name="connsiteY3" fmla="*/ 0 h 90591"/>
                <a:gd name="connsiteX0" fmla="*/ 0 w 8743852"/>
                <a:gd name="connsiteY0" fmla="*/ 76792 h 85376"/>
                <a:gd name="connsiteX1" fmla="*/ 2420979 w 8743852"/>
                <a:gd name="connsiteY1" fmla="*/ 57007 h 85376"/>
                <a:gd name="connsiteX2" fmla="*/ 6315376 w 8743852"/>
                <a:gd name="connsiteY2" fmla="*/ 25337 h 85376"/>
                <a:gd name="connsiteX3" fmla="*/ 8743852 w 8743852"/>
                <a:gd name="connsiteY3" fmla="*/ 0 h 85376"/>
                <a:gd name="connsiteX0" fmla="*/ 0 w 8743852"/>
                <a:gd name="connsiteY0" fmla="*/ 130962 h 139546"/>
                <a:gd name="connsiteX1" fmla="*/ 2420979 w 8743852"/>
                <a:gd name="connsiteY1" fmla="*/ 111177 h 139546"/>
                <a:gd name="connsiteX2" fmla="*/ 6315376 w 8743852"/>
                <a:gd name="connsiteY2" fmla="*/ 79507 h 139546"/>
                <a:gd name="connsiteX3" fmla="*/ 8743852 w 8743852"/>
                <a:gd name="connsiteY3" fmla="*/ 54170 h 139546"/>
                <a:gd name="connsiteX0" fmla="*/ 0 w 8743852"/>
                <a:gd name="connsiteY0" fmla="*/ 130962 h 139546"/>
                <a:gd name="connsiteX1" fmla="*/ 2420979 w 8743852"/>
                <a:gd name="connsiteY1" fmla="*/ 111177 h 139546"/>
                <a:gd name="connsiteX2" fmla="*/ 6315376 w 8743852"/>
                <a:gd name="connsiteY2" fmla="*/ 79507 h 139546"/>
                <a:gd name="connsiteX3" fmla="*/ 8743852 w 8743852"/>
                <a:gd name="connsiteY3" fmla="*/ 54170 h 139546"/>
                <a:gd name="connsiteX0" fmla="*/ 0 w 8743852"/>
                <a:gd name="connsiteY0" fmla="*/ 130962 h 139546"/>
                <a:gd name="connsiteX1" fmla="*/ 2420979 w 8743852"/>
                <a:gd name="connsiteY1" fmla="*/ 111177 h 139546"/>
                <a:gd name="connsiteX2" fmla="*/ 6315376 w 8743852"/>
                <a:gd name="connsiteY2" fmla="*/ 79507 h 139546"/>
                <a:gd name="connsiteX3" fmla="*/ 8743852 w 8743852"/>
                <a:gd name="connsiteY3" fmla="*/ 54170 h 139546"/>
                <a:gd name="connsiteX0" fmla="*/ 0 w 8743852"/>
                <a:gd name="connsiteY0" fmla="*/ 127738 h 136322"/>
                <a:gd name="connsiteX1" fmla="*/ 2420979 w 8743852"/>
                <a:gd name="connsiteY1" fmla="*/ 107953 h 136322"/>
                <a:gd name="connsiteX2" fmla="*/ 4412838 w 8743852"/>
                <a:gd name="connsiteY2" fmla="*/ 274 h 136322"/>
                <a:gd name="connsiteX3" fmla="*/ 6315376 w 8743852"/>
                <a:gd name="connsiteY3" fmla="*/ 76283 h 136322"/>
                <a:gd name="connsiteX4" fmla="*/ 8743852 w 8743852"/>
                <a:gd name="connsiteY4" fmla="*/ 50946 h 136322"/>
                <a:gd name="connsiteX0" fmla="*/ 0 w 8743852"/>
                <a:gd name="connsiteY0" fmla="*/ 172450 h 181034"/>
                <a:gd name="connsiteX1" fmla="*/ 2420979 w 8743852"/>
                <a:gd name="connsiteY1" fmla="*/ 152665 h 181034"/>
                <a:gd name="connsiteX2" fmla="*/ 4412838 w 8743852"/>
                <a:gd name="connsiteY2" fmla="*/ 44986 h 181034"/>
                <a:gd name="connsiteX3" fmla="*/ 6315376 w 8743852"/>
                <a:gd name="connsiteY3" fmla="*/ 120995 h 181034"/>
                <a:gd name="connsiteX4" fmla="*/ 8743852 w 8743852"/>
                <a:gd name="connsiteY4" fmla="*/ 95658 h 181034"/>
                <a:gd name="connsiteX0" fmla="*/ 0 w 8743852"/>
                <a:gd name="connsiteY0" fmla="*/ 144311 h 152895"/>
                <a:gd name="connsiteX1" fmla="*/ 2420979 w 8743852"/>
                <a:gd name="connsiteY1" fmla="*/ 124526 h 152895"/>
                <a:gd name="connsiteX2" fmla="*/ 4412838 w 8743852"/>
                <a:gd name="connsiteY2" fmla="*/ 16847 h 152895"/>
                <a:gd name="connsiteX3" fmla="*/ 6315376 w 8743852"/>
                <a:gd name="connsiteY3" fmla="*/ 92856 h 152895"/>
                <a:gd name="connsiteX4" fmla="*/ 8743852 w 8743852"/>
                <a:gd name="connsiteY4" fmla="*/ 67519 h 152895"/>
                <a:gd name="connsiteX0" fmla="*/ 0 w 8743852"/>
                <a:gd name="connsiteY0" fmla="*/ 144311 h 152895"/>
                <a:gd name="connsiteX1" fmla="*/ 2420979 w 8743852"/>
                <a:gd name="connsiteY1" fmla="*/ 124526 h 152895"/>
                <a:gd name="connsiteX2" fmla="*/ 4412838 w 8743852"/>
                <a:gd name="connsiteY2" fmla="*/ 16847 h 152895"/>
                <a:gd name="connsiteX3" fmla="*/ 6315376 w 8743852"/>
                <a:gd name="connsiteY3" fmla="*/ 92856 h 152895"/>
                <a:gd name="connsiteX4" fmla="*/ 8743852 w 8743852"/>
                <a:gd name="connsiteY4" fmla="*/ 67519 h 152895"/>
                <a:gd name="connsiteX0" fmla="*/ 0 w 8743852"/>
                <a:gd name="connsiteY0" fmla="*/ 144311 h 149522"/>
                <a:gd name="connsiteX1" fmla="*/ 2420979 w 8743852"/>
                <a:gd name="connsiteY1" fmla="*/ 124526 h 149522"/>
                <a:gd name="connsiteX2" fmla="*/ 4412838 w 8743852"/>
                <a:gd name="connsiteY2" fmla="*/ 16847 h 149522"/>
                <a:gd name="connsiteX3" fmla="*/ 6315376 w 8743852"/>
                <a:gd name="connsiteY3" fmla="*/ 92856 h 149522"/>
                <a:gd name="connsiteX4" fmla="*/ 8743852 w 8743852"/>
                <a:gd name="connsiteY4" fmla="*/ 67519 h 149522"/>
                <a:gd name="connsiteX0" fmla="*/ 0 w 8743852"/>
                <a:gd name="connsiteY0" fmla="*/ 144311 h 153337"/>
                <a:gd name="connsiteX1" fmla="*/ 2420979 w 8743852"/>
                <a:gd name="connsiteY1" fmla="*/ 124526 h 153337"/>
                <a:gd name="connsiteX2" fmla="*/ 4412838 w 8743852"/>
                <a:gd name="connsiteY2" fmla="*/ 16847 h 153337"/>
                <a:gd name="connsiteX3" fmla="*/ 6315376 w 8743852"/>
                <a:gd name="connsiteY3" fmla="*/ 92856 h 153337"/>
                <a:gd name="connsiteX4" fmla="*/ 8743852 w 8743852"/>
                <a:gd name="connsiteY4" fmla="*/ 67519 h 153337"/>
                <a:gd name="connsiteX0" fmla="*/ 0 w 8743852"/>
                <a:gd name="connsiteY0" fmla="*/ 144311 h 153337"/>
                <a:gd name="connsiteX1" fmla="*/ 2420979 w 8743852"/>
                <a:gd name="connsiteY1" fmla="*/ 124526 h 153337"/>
                <a:gd name="connsiteX2" fmla="*/ 4412838 w 8743852"/>
                <a:gd name="connsiteY2" fmla="*/ 16847 h 153337"/>
                <a:gd name="connsiteX3" fmla="*/ 6315376 w 8743852"/>
                <a:gd name="connsiteY3" fmla="*/ 92856 h 153337"/>
                <a:gd name="connsiteX4" fmla="*/ 8743852 w 8743852"/>
                <a:gd name="connsiteY4" fmla="*/ 67519 h 153337"/>
                <a:gd name="connsiteX0" fmla="*/ 0 w 8743852"/>
                <a:gd name="connsiteY0" fmla="*/ 144311 h 153337"/>
                <a:gd name="connsiteX1" fmla="*/ 2420979 w 8743852"/>
                <a:gd name="connsiteY1" fmla="*/ 124526 h 153337"/>
                <a:gd name="connsiteX2" fmla="*/ 4412838 w 8743852"/>
                <a:gd name="connsiteY2" fmla="*/ 16847 h 153337"/>
                <a:gd name="connsiteX3" fmla="*/ 6315376 w 8743852"/>
                <a:gd name="connsiteY3" fmla="*/ 92856 h 153337"/>
                <a:gd name="connsiteX4" fmla="*/ 8743852 w 8743852"/>
                <a:gd name="connsiteY4" fmla="*/ 67519 h 153337"/>
                <a:gd name="connsiteX0" fmla="*/ 0 w 8743852"/>
                <a:gd name="connsiteY0" fmla="*/ 154475 h 163501"/>
                <a:gd name="connsiteX1" fmla="*/ 2420979 w 8743852"/>
                <a:gd name="connsiteY1" fmla="*/ 134690 h 163501"/>
                <a:gd name="connsiteX2" fmla="*/ 4412838 w 8743852"/>
                <a:gd name="connsiteY2" fmla="*/ 27011 h 163501"/>
                <a:gd name="connsiteX3" fmla="*/ 6315376 w 8743852"/>
                <a:gd name="connsiteY3" fmla="*/ 103020 h 163501"/>
                <a:gd name="connsiteX4" fmla="*/ 8743852 w 8743852"/>
                <a:gd name="connsiteY4" fmla="*/ 77683 h 163501"/>
                <a:gd name="connsiteX0" fmla="*/ 0 w 8743852"/>
                <a:gd name="connsiteY0" fmla="*/ 154475 h 163501"/>
                <a:gd name="connsiteX1" fmla="*/ 2420979 w 8743852"/>
                <a:gd name="connsiteY1" fmla="*/ 134690 h 163501"/>
                <a:gd name="connsiteX2" fmla="*/ 4412838 w 8743852"/>
                <a:gd name="connsiteY2" fmla="*/ 27011 h 163501"/>
                <a:gd name="connsiteX3" fmla="*/ 6315376 w 8743852"/>
                <a:gd name="connsiteY3" fmla="*/ 103020 h 163501"/>
                <a:gd name="connsiteX4" fmla="*/ 8743852 w 8743852"/>
                <a:gd name="connsiteY4" fmla="*/ 77683 h 163501"/>
                <a:gd name="connsiteX0" fmla="*/ 0 w 8743852"/>
                <a:gd name="connsiteY0" fmla="*/ 154475 h 163501"/>
                <a:gd name="connsiteX1" fmla="*/ 2286997 w 8743852"/>
                <a:gd name="connsiteY1" fmla="*/ 134690 h 163501"/>
                <a:gd name="connsiteX2" fmla="*/ 4412838 w 8743852"/>
                <a:gd name="connsiteY2" fmla="*/ 27011 h 163501"/>
                <a:gd name="connsiteX3" fmla="*/ 6315376 w 8743852"/>
                <a:gd name="connsiteY3" fmla="*/ 103020 h 163501"/>
                <a:gd name="connsiteX4" fmla="*/ 8743852 w 8743852"/>
                <a:gd name="connsiteY4" fmla="*/ 77683 h 163501"/>
                <a:gd name="connsiteX0" fmla="*/ 0 w 8743852"/>
                <a:gd name="connsiteY0" fmla="*/ 154475 h 163501"/>
                <a:gd name="connsiteX1" fmla="*/ 2242336 w 8743852"/>
                <a:gd name="connsiteY1" fmla="*/ 134690 h 163501"/>
                <a:gd name="connsiteX2" fmla="*/ 4412838 w 8743852"/>
                <a:gd name="connsiteY2" fmla="*/ 27011 h 163501"/>
                <a:gd name="connsiteX3" fmla="*/ 6315376 w 8743852"/>
                <a:gd name="connsiteY3" fmla="*/ 103020 h 163501"/>
                <a:gd name="connsiteX4" fmla="*/ 8743852 w 8743852"/>
                <a:gd name="connsiteY4" fmla="*/ 77683 h 163501"/>
                <a:gd name="connsiteX0" fmla="*/ 0 w 8743852"/>
                <a:gd name="connsiteY0" fmla="*/ 154475 h 163501"/>
                <a:gd name="connsiteX1" fmla="*/ 2242336 w 8743852"/>
                <a:gd name="connsiteY1" fmla="*/ 134690 h 163501"/>
                <a:gd name="connsiteX2" fmla="*/ 4412838 w 8743852"/>
                <a:gd name="connsiteY2" fmla="*/ 27011 h 163501"/>
                <a:gd name="connsiteX3" fmla="*/ 6315376 w 8743852"/>
                <a:gd name="connsiteY3" fmla="*/ 103020 h 163501"/>
                <a:gd name="connsiteX4" fmla="*/ 8743852 w 8743852"/>
                <a:gd name="connsiteY4" fmla="*/ 77683 h 163501"/>
                <a:gd name="connsiteX0" fmla="*/ 0 w 8752784"/>
                <a:gd name="connsiteY0" fmla="*/ 179811 h 179811"/>
                <a:gd name="connsiteX1" fmla="*/ 2251268 w 8752784"/>
                <a:gd name="connsiteY1" fmla="*/ 134690 h 179811"/>
                <a:gd name="connsiteX2" fmla="*/ 4421770 w 8752784"/>
                <a:gd name="connsiteY2" fmla="*/ 27011 h 179811"/>
                <a:gd name="connsiteX3" fmla="*/ 6324308 w 8752784"/>
                <a:gd name="connsiteY3" fmla="*/ 103020 h 179811"/>
                <a:gd name="connsiteX4" fmla="*/ 8752784 w 8752784"/>
                <a:gd name="connsiteY4" fmla="*/ 77683 h 179811"/>
                <a:gd name="connsiteX0" fmla="*/ 0 w 8752784"/>
                <a:gd name="connsiteY0" fmla="*/ 160401 h 160401"/>
                <a:gd name="connsiteX1" fmla="*/ 2251268 w 8752784"/>
                <a:gd name="connsiteY1" fmla="*/ 115280 h 160401"/>
                <a:gd name="connsiteX2" fmla="*/ 4421770 w 8752784"/>
                <a:gd name="connsiteY2" fmla="*/ 7601 h 160401"/>
                <a:gd name="connsiteX3" fmla="*/ 6324308 w 8752784"/>
                <a:gd name="connsiteY3" fmla="*/ 83610 h 160401"/>
                <a:gd name="connsiteX4" fmla="*/ 8752784 w 8752784"/>
                <a:gd name="connsiteY4" fmla="*/ 58273 h 160401"/>
                <a:gd name="connsiteX0" fmla="*/ 0 w 8752784"/>
                <a:gd name="connsiteY0" fmla="*/ 155829 h 155829"/>
                <a:gd name="connsiteX1" fmla="*/ 2251268 w 8752784"/>
                <a:gd name="connsiteY1" fmla="*/ 110708 h 155829"/>
                <a:gd name="connsiteX2" fmla="*/ 4421770 w 8752784"/>
                <a:gd name="connsiteY2" fmla="*/ 3029 h 155829"/>
                <a:gd name="connsiteX3" fmla="*/ 6324308 w 8752784"/>
                <a:gd name="connsiteY3" fmla="*/ 79038 h 155829"/>
                <a:gd name="connsiteX4" fmla="*/ 8752784 w 8752784"/>
                <a:gd name="connsiteY4" fmla="*/ 53701 h 155829"/>
                <a:gd name="connsiteX0" fmla="*/ 0 w 8752784"/>
                <a:gd name="connsiteY0" fmla="*/ 155419 h 155419"/>
                <a:gd name="connsiteX1" fmla="*/ 2251268 w 8752784"/>
                <a:gd name="connsiteY1" fmla="*/ 110298 h 155419"/>
                <a:gd name="connsiteX2" fmla="*/ 4421770 w 8752784"/>
                <a:gd name="connsiteY2" fmla="*/ 2619 h 155419"/>
                <a:gd name="connsiteX3" fmla="*/ 6565476 w 8752784"/>
                <a:gd name="connsiteY3" fmla="*/ 91297 h 155419"/>
                <a:gd name="connsiteX4" fmla="*/ 8752784 w 8752784"/>
                <a:gd name="connsiteY4" fmla="*/ 53291 h 155419"/>
                <a:gd name="connsiteX0" fmla="*/ 0 w 8752784"/>
                <a:gd name="connsiteY0" fmla="*/ 156642 h 156642"/>
                <a:gd name="connsiteX1" fmla="*/ 2251268 w 8752784"/>
                <a:gd name="connsiteY1" fmla="*/ 111521 h 156642"/>
                <a:gd name="connsiteX2" fmla="*/ 4421770 w 8752784"/>
                <a:gd name="connsiteY2" fmla="*/ 3842 h 156642"/>
                <a:gd name="connsiteX3" fmla="*/ 6565476 w 8752784"/>
                <a:gd name="connsiteY3" fmla="*/ 92520 h 156642"/>
                <a:gd name="connsiteX4" fmla="*/ 8752784 w 8752784"/>
                <a:gd name="connsiteY4" fmla="*/ 54514 h 156642"/>
                <a:gd name="connsiteX0" fmla="*/ 0 w 8752784"/>
                <a:gd name="connsiteY0" fmla="*/ 176228 h 176228"/>
                <a:gd name="connsiteX1" fmla="*/ 2251268 w 8752784"/>
                <a:gd name="connsiteY1" fmla="*/ 131107 h 176228"/>
                <a:gd name="connsiteX2" fmla="*/ 4421770 w 8752784"/>
                <a:gd name="connsiteY2" fmla="*/ 23428 h 176228"/>
                <a:gd name="connsiteX3" fmla="*/ 6565476 w 8752784"/>
                <a:gd name="connsiteY3" fmla="*/ 112106 h 176228"/>
                <a:gd name="connsiteX4" fmla="*/ 8752784 w 8752784"/>
                <a:gd name="connsiteY4" fmla="*/ 74100 h 176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2784" h="176228">
                  <a:moveTo>
                    <a:pt x="0" y="176228"/>
                  </a:moveTo>
                  <a:cubicBezTo>
                    <a:pt x="771266" y="118961"/>
                    <a:pt x="1060194" y="-1647"/>
                    <a:pt x="2251268" y="131107"/>
                  </a:cubicBezTo>
                  <a:cubicBezTo>
                    <a:pt x="3174315" y="223875"/>
                    <a:pt x="3745908" y="66710"/>
                    <a:pt x="4421770" y="23428"/>
                  </a:cubicBezTo>
                  <a:cubicBezTo>
                    <a:pt x="5633560" y="-45189"/>
                    <a:pt x="5763250" y="52989"/>
                    <a:pt x="6565476" y="112106"/>
                  </a:cubicBezTo>
                  <a:cubicBezTo>
                    <a:pt x="7785845" y="160667"/>
                    <a:pt x="7862903" y="-18799"/>
                    <a:pt x="8752784" y="74100"/>
                  </a:cubicBezTo>
                </a:path>
              </a:pathLst>
            </a:custGeom>
            <a:noFill/>
            <a:ln w="38100">
              <a:solidFill>
                <a:schemeClr val="accent3">
                  <a:lumMod val="60000"/>
                  <a:lumOff val="40000"/>
                </a:schemeClr>
              </a:solidFill>
            </a:ln>
            <a:effectLst>
              <a:outerShdw blurRad="25400" dist="25400" dir="2700000" algn="tl" rotWithShape="0">
                <a:schemeClr val="bg1">
                  <a:lumMod val="95000"/>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srgbClr val="FFFFFF"/>
                </a:solidFill>
              </a:endParaRPr>
            </a:p>
          </p:txBody>
        </p:sp>
        <p:sp>
          <p:nvSpPr>
            <p:cNvPr id="57" name="TextBox 56"/>
            <p:cNvSpPr txBox="1"/>
            <p:nvPr/>
          </p:nvSpPr>
          <p:spPr>
            <a:xfrm>
              <a:off x="5503040" y="2939107"/>
              <a:ext cx="709719" cy="307777"/>
            </a:xfrm>
            <a:prstGeom prst="rect">
              <a:avLst/>
            </a:prstGeom>
            <a:noFill/>
          </p:spPr>
          <p:txBody>
            <a:bodyPr wrap="square" rtlCol="0">
              <a:spAutoFit/>
            </a:bodyPr>
            <a:lstStyle/>
            <a:p>
              <a:pPr defTabSz="457200" eaLnBrk="1" fontAlgn="auto" hangingPunct="1">
                <a:spcBef>
                  <a:spcPts val="0"/>
                </a:spcBef>
                <a:spcAft>
                  <a:spcPts val="0"/>
                </a:spcAft>
              </a:pPr>
              <a:r>
                <a:rPr lang="en-US" sz="1400" b="1" dirty="0" smtClean="0">
                  <a:solidFill>
                    <a:srgbClr val="CCCCCC"/>
                  </a:solidFill>
                  <a:latin typeface="Arial"/>
                </a:rPr>
                <a:t>2005</a:t>
              </a:r>
              <a:endParaRPr lang="en-US" sz="1400" b="1" dirty="0">
                <a:solidFill>
                  <a:srgbClr val="CCCCCC"/>
                </a:solidFill>
                <a:latin typeface="Arial"/>
              </a:endParaRPr>
            </a:p>
          </p:txBody>
        </p:sp>
        <p:sp>
          <p:nvSpPr>
            <p:cNvPr id="58" name="TextBox 57"/>
            <p:cNvSpPr txBox="1"/>
            <p:nvPr/>
          </p:nvSpPr>
          <p:spPr>
            <a:xfrm>
              <a:off x="8271898" y="2939107"/>
              <a:ext cx="709719" cy="307777"/>
            </a:xfrm>
            <a:prstGeom prst="rect">
              <a:avLst/>
            </a:prstGeom>
            <a:noFill/>
          </p:spPr>
          <p:txBody>
            <a:bodyPr wrap="square" rtlCol="0">
              <a:spAutoFit/>
            </a:bodyPr>
            <a:lstStyle/>
            <a:p>
              <a:pPr defTabSz="457200" eaLnBrk="1" fontAlgn="auto" hangingPunct="1">
                <a:spcBef>
                  <a:spcPts val="0"/>
                </a:spcBef>
                <a:spcAft>
                  <a:spcPts val="0"/>
                </a:spcAft>
              </a:pPr>
              <a:r>
                <a:rPr lang="en-US" sz="1400" b="1" dirty="0" smtClean="0">
                  <a:solidFill>
                    <a:srgbClr val="CCCCCC"/>
                  </a:solidFill>
                  <a:latin typeface="Arial"/>
                </a:rPr>
                <a:t>2020</a:t>
              </a:r>
              <a:endParaRPr lang="en-US" sz="1400" b="1" dirty="0">
                <a:solidFill>
                  <a:srgbClr val="CCCCCC"/>
                </a:solidFill>
                <a:latin typeface="Arial"/>
              </a:endParaRPr>
            </a:p>
          </p:txBody>
        </p:sp>
        <p:sp>
          <p:nvSpPr>
            <p:cNvPr id="59" name="TextBox 58"/>
            <p:cNvSpPr txBox="1"/>
            <p:nvPr/>
          </p:nvSpPr>
          <p:spPr>
            <a:xfrm>
              <a:off x="6425993" y="2939107"/>
              <a:ext cx="709719" cy="307777"/>
            </a:xfrm>
            <a:prstGeom prst="rect">
              <a:avLst/>
            </a:prstGeom>
            <a:noFill/>
          </p:spPr>
          <p:txBody>
            <a:bodyPr wrap="square" rtlCol="0">
              <a:spAutoFit/>
            </a:bodyPr>
            <a:lstStyle/>
            <a:p>
              <a:pPr defTabSz="457200" eaLnBrk="1" fontAlgn="auto" hangingPunct="1">
                <a:spcBef>
                  <a:spcPts val="0"/>
                </a:spcBef>
                <a:spcAft>
                  <a:spcPts val="0"/>
                </a:spcAft>
              </a:pPr>
              <a:r>
                <a:rPr lang="en-US" sz="1400" b="1" dirty="0" smtClean="0">
                  <a:solidFill>
                    <a:srgbClr val="CCCCCC"/>
                  </a:solidFill>
                  <a:latin typeface="Arial"/>
                </a:rPr>
                <a:t>2010</a:t>
              </a:r>
              <a:endParaRPr lang="en-US" sz="1400" b="1" dirty="0">
                <a:solidFill>
                  <a:srgbClr val="CCCCCC"/>
                </a:solidFill>
                <a:latin typeface="Arial"/>
              </a:endParaRPr>
            </a:p>
          </p:txBody>
        </p:sp>
        <p:sp>
          <p:nvSpPr>
            <p:cNvPr id="60" name="TextBox 59"/>
            <p:cNvSpPr txBox="1"/>
            <p:nvPr/>
          </p:nvSpPr>
          <p:spPr>
            <a:xfrm>
              <a:off x="7348946" y="2939107"/>
              <a:ext cx="709719" cy="307777"/>
            </a:xfrm>
            <a:prstGeom prst="rect">
              <a:avLst/>
            </a:prstGeom>
            <a:noFill/>
          </p:spPr>
          <p:txBody>
            <a:bodyPr wrap="square" rtlCol="0">
              <a:spAutoFit/>
            </a:bodyPr>
            <a:lstStyle/>
            <a:p>
              <a:pPr defTabSz="457200" eaLnBrk="1" fontAlgn="auto" hangingPunct="1">
                <a:spcBef>
                  <a:spcPts val="0"/>
                </a:spcBef>
                <a:spcAft>
                  <a:spcPts val="0"/>
                </a:spcAft>
              </a:pPr>
              <a:r>
                <a:rPr lang="en-US" sz="1400" b="1" dirty="0" smtClean="0">
                  <a:solidFill>
                    <a:srgbClr val="CCCCCC"/>
                  </a:solidFill>
                  <a:latin typeface="Arial"/>
                </a:rPr>
                <a:t>2015</a:t>
              </a:r>
              <a:endParaRPr lang="en-US" sz="1400" b="1" dirty="0">
                <a:solidFill>
                  <a:srgbClr val="CCCCCC"/>
                </a:solidFill>
                <a:latin typeface="Arial"/>
              </a:endParaRPr>
            </a:p>
          </p:txBody>
        </p:sp>
      </p:grpSp>
      <p:sp>
        <p:nvSpPr>
          <p:cNvPr id="10" name="Title 9"/>
          <p:cNvSpPr>
            <a:spLocks noGrp="1"/>
          </p:cNvSpPr>
          <p:nvPr>
            <p:ph type="title"/>
          </p:nvPr>
        </p:nvSpPr>
        <p:spPr/>
        <p:txBody>
          <a:bodyPr/>
          <a:lstStyle/>
          <a:p>
            <a:r>
              <a:rPr lang="en-US" dirty="0" smtClean="0"/>
              <a:t>An Unbalanced Landscape</a:t>
            </a:r>
            <a:endParaRPr lang="en-US" dirty="0"/>
          </a:p>
        </p:txBody>
      </p:sp>
      <p:grpSp>
        <p:nvGrpSpPr>
          <p:cNvPr id="6145" name="Group 6144"/>
          <p:cNvGrpSpPr/>
          <p:nvPr/>
        </p:nvGrpSpPr>
        <p:grpSpPr>
          <a:xfrm>
            <a:off x="2696828" y="2177984"/>
            <a:ext cx="1004301" cy="954197"/>
            <a:chOff x="2696828" y="2177984"/>
            <a:chExt cx="1004301" cy="954197"/>
          </a:xfrm>
        </p:grpSpPr>
        <p:pic>
          <p:nvPicPr>
            <p:cNvPr id="24" name="Picture 23" descr="ppt-icons_byod.eps"/>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97329" y="2177984"/>
              <a:ext cx="537782" cy="537782"/>
            </a:xfrm>
            <a:prstGeom prst="rect">
              <a:avLst/>
            </a:prstGeom>
          </p:spPr>
        </p:pic>
        <p:pic>
          <p:nvPicPr>
            <p:cNvPr id="25" name="Picture 24" descr="ppt-icons_cellphone.eps"/>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696828" y="2623460"/>
              <a:ext cx="379482" cy="379482"/>
            </a:xfrm>
            <a:prstGeom prst="rect">
              <a:avLst/>
            </a:prstGeom>
          </p:spPr>
        </p:pic>
        <p:pic>
          <p:nvPicPr>
            <p:cNvPr id="29" name="Picture 28" descr="ppt-icons_wifi.eps"/>
            <p:cNvPicPr>
              <a:picLocks noChangeAspect="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321647" y="2752699"/>
              <a:ext cx="379482" cy="379482"/>
            </a:xfrm>
            <a:prstGeom prst="rect">
              <a:avLst/>
            </a:prstGeom>
          </p:spPr>
        </p:pic>
      </p:grpSp>
      <p:grpSp>
        <p:nvGrpSpPr>
          <p:cNvPr id="6144" name="Group 6143"/>
          <p:cNvGrpSpPr/>
          <p:nvPr/>
        </p:nvGrpSpPr>
        <p:grpSpPr>
          <a:xfrm>
            <a:off x="888505" y="2715766"/>
            <a:ext cx="996663" cy="807907"/>
            <a:chOff x="888505" y="2715766"/>
            <a:chExt cx="996663" cy="807907"/>
          </a:xfrm>
        </p:grpSpPr>
        <p:pic>
          <p:nvPicPr>
            <p:cNvPr id="22" name="Picture 21" descr="ppt-icons_open email.eps"/>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8505" y="2800261"/>
              <a:ext cx="379482" cy="379482"/>
            </a:xfrm>
            <a:prstGeom prst="rect">
              <a:avLst/>
            </a:prstGeom>
          </p:spPr>
        </p:pic>
        <p:pic>
          <p:nvPicPr>
            <p:cNvPr id="28" name="Picture 27" descr="ppt-icons_globe.eps"/>
            <p:cNvPicPr>
              <a:picLocks noChangeAspect="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69652" y="3144191"/>
              <a:ext cx="379482" cy="379482"/>
            </a:xfrm>
            <a:prstGeom prst="rect">
              <a:avLst/>
            </a:prstGeom>
          </p:spPr>
        </p:pic>
        <p:pic>
          <p:nvPicPr>
            <p:cNvPr id="33" name="Picture 32" descr="ppt-icons_laptop.eps"/>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03909" y="2715766"/>
              <a:ext cx="381259" cy="381259"/>
            </a:xfrm>
            <a:prstGeom prst="rect">
              <a:avLst/>
            </a:prstGeom>
          </p:spPr>
        </p:pic>
      </p:grpSp>
      <p:grpSp>
        <p:nvGrpSpPr>
          <p:cNvPr id="6147" name="Group 6146"/>
          <p:cNvGrpSpPr/>
          <p:nvPr/>
        </p:nvGrpSpPr>
        <p:grpSpPr>
          <a:xfrm>
            <a:off x="4333000" y="332901"/>
            <a:ext cx="1396131" cy="1412846"/>
            <a:chOff x="4333000" y="332901"/>
            <a:chExt cx="1396131" cy="1412846"/>
          </a:xfrm>
        </p:grpSpPr>
        <p:pic>
          <p:nvPicPr>
            <p:cNvPr id="30" name="Picture 29" descr="ppt-icons_cloud.eps"/>
            <p:cNvPicPr>
              <a:picLocks noChangeAspect="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347872" y="1027798"/>
              <a:ext cx="381259" cy="381259"/>
            </a:xfrm>
            <a:prstGeom prst="rect">
              <a:avLst/>
            </a:prstGeom>
          </p:spPr>
        </p:pic>
        <p:pic>
          <p:nvPicPr>
            <p:cNvPr id="31" name="Picture 30" descr="ppt-icons_database.eps"/>
            <p:cNvPicPr>
              <a:picLocks noChangeAspect="1"/>
            </p:cNvPicPr>
            <p:nvPr/>
          </p:nvPicPr>
          <p:blipFill>
            <a:blip r:embed="rId10"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65454" y="801126"/>
              <a:ext cx="381259" cy="381259"/>
            </a:xfrm>
            <a:prstGeom prst="rect">
              <a:avLst/>
            </a:prstGeom>
          </p:spPr>
        </p:pic>
        <p:pic>
          <p:nvPicPr>
            <p:cNvPr id="32" name="Picture 31" descr="ppt-icons_gear.eps"/>
            <p:cNvPicPr>
              <a:picLocks noChangeAspect="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33000" y="1095219"/>
              <a:ext cx="381259" cy="381259"/>
            </a:xfrm>
            <a:prstGeom prst="rect">
              <a:avLst/>
            </a:prstGeom>
          </p:spPr>
        </p:pic>
        <p:pic>
          <p:nvPicPr>
            <p:cNvPr id="34" name="Picture 33" descr="ppt-icons_line graph.eps"/>
            <p:cNvPicPr>
              <a:picLocks noChangeAspect="1"/>
            </p:cNvPicPr>
            <p:nvPr/>
          </p:nvPicPr>
          <p:blipFill>
            <a:blip r:embed="rId12"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61625" y="1364488"/>
              <a:ext cx="381259" cy="381259"/>
            </a:xfrm>
            <a:prstGeom prst="rect">
              <a:avLst/>
            </a:prstGeom>
          </p:spPr>
        </p:pic>
        <p:pic>
          <p:nvPicPr>
            <p:cNvPr id="35" name="Picture 34" descr="ppt-icons_point.eps"/>
            <p:cNvPicPr>
              <a:picLocks noChangeAspect="1"/>
            </p:cNvPicPr>
            <p:nvPr/>
          </p:nvPicPr>
          <p:blipFill>
            <a:blip r:embed="rId13" cstate="email">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89357" y="332901"/>
              <a:ext cx="424408" cy="424408"/>
            </a:xfrm>
            <a:prstGeom prst="rect">
              <a:avLst/>
            </a:prstGeom>
          </p:spPr>
        </p:pic>
      </p:grpSp>
      <p:grpSp>
        <p:nvGrpSpPr>
          <p:cNvPr id="95" name="Group 94"/>
          <p:cNvGrpSpPr/>
          <p:nvPr/>
        </p:nvGrpSpPr>
        <p:grpSpPr>
          <a:xfrm>
            <a:off x="179512" y="627534"/>
            <a:ext cx="6561356" cy="3491273"/>
            <a:chOff x="179512" y="627534"/>
            <a:chExt cx="6561356" cy="3491273"/>
          </a:xfrm>
        </p:grpSpPr>
        <p:sp>
          <p:nvSpPr>
            <p:cNvPr id="16" name="TextBox 15"/>
            <p:cNvSpPr txBox="1"/>
            <p:nvPr/>
          </p:nvSpPr>
          <p:spPr>
            <a:xfrm>
              <a:off x="5902645" y="2372517"/>
              <a:ext cx="709719" cy="307777"/>
            </a:xfrm>
            <a:prstGeom prst="rect">
              <a:avLst/>
            </a:prstGeom>
            <a:noFill/>
          </p:spPr>
          <p:txBody>
            <a:bodyPr wrap="square" rtlCol="0">
              <a:spAutoFit/>
            </a:bodyPr>
            <a:lstStyle/>
            <a:p>
              <a:pPr defTabSz="457200" eaLnBrk="1" fontAlgn="auto" hangingPunct="1">
                <a:spcBef>
                  <a:spcPts val="0"/>
                </a:spcBef>
                <a:spcAft>
                  <a:spcPts val="0"/>
                </a:spcAft>
              </a:pPr>
              <a:r>
                <a:rPr lang="en-US" sz="1400" b="1" dirty="0" smtClean="0">
                  <a:solidFill>
                    <a:srgbClr val="CCCCCC"/>
                  </a:solidFill>
                  <a:latin typeface="Arial"/>
                </a:rPr>
                <a:t>2020</a:t>
              </a:r>
              <a:endParaRPr lang="en-US" sz="1400" b="1" dirty="0">
                <a:solidFill>
                  <a:srgbClr val="CCCCCC"/>
                </a:solidFill>
                <a:latin typeface="Arial"/>
              </a:endParaRPr>
            </a:p>
          </p:txBody>
        </p:sp>
        <p:sp>
          <p:nvSpPr>
            <p:cNvPr id="2" name="Freeform 1"/>
            <p:cNvSpPr/>
            <p:nvPr/>
          </p:nvSpPr>
          <p:spPr>
            <a:xfrm>
              <a:off x="295859" y="1095219"/>
              <a:ext cx="6419474" cy="2684842"/>
            </a:xfrm>
            <a:custGeom>
              <a:avLst/>
              <a:gdLst>
                <a:gd name="connsiteX0" fmla="*/ 0 w 8569234"/>
                <a:gd name="connsiteY0" fmla="*/ 3230880 h 3230880"/>
                <a:gd name="connsiteX1" fmla="*/ 5765074 w 8569234"/>
                <a:gd name="connsiteY1" fmla="*/ 2595154 h 3230880"/>
                <a:gd name="connsiteX2" fmla="*/ 8569234 w 8569234"/>
                <a:gd name="connsiteY2" fmla="*/ 0 h 3230880"/>
                <a:gd name="connsiteX0" fmla="*/ 0 w 8638903"/>
                <a:gd name="connsiteY0" fmla="*/ 3709852 h 3709852"/>
                <a:gd name="connsiteX1" fmla="*/ 5765074 w 8638903"/>
                <a:gd name="connsiteY1" fmla="*/ 3074126 h 3709852"/>
                <a:gd name="connsiteX2" fmla="*/ 8638903 w 8638903"/>
                <a:gd name="connsiteY2" fmla="*/ 0 h 3709852"/>
                <a:gd name="connsiteX0" fmla="*/ 0 w 8638903"/>
                <a:gd name="connsiteY0" fmla="*/ 3709852 h 3709852"/>
                <a:gd name="connsiteX1" fmla="*/ 5050971 w 8638903"/>
                <a:gd name="connsiteY1" fmla="*/ 3204755 h 3709852"/>
                <a:gd name="connsiteX2" fmla="*/ 8638903 w 8638903"/>
                <a:gd name="connsiteY2" fmla="*/ 0 h 3709852"/>
                <a:gd name="connsiteX0" fmla="*/ 0 w 8638903"/>
                <a:gd name="connsiteY0" fmla="*/ 3709852 h 3709852"/>
                <a:gd name="connsiteX1" fmla="*/ 5050971 w 8638903"/>
                <a:gd name="connsiteY1" fmla="*/ 3204755 h 3709852"/>
                <a:gd name="connsiteX2" fmla="*/ 8638903 w 8638903"/>
                <a:gd name="connsiteY2" fmla="*/ 0 h 3709852"/>
                <a:gd name="connsiteX0" fmla="*/ 0 w 8638903"/>
                <a:gd name="connsiteY0" fmla="*/ 3709852 h 3709852"/>
                <a:gd name="connsiteX1" fmla="*/ 2113182 w 8638903"/>
                <a:gd name="connsiteY1" fmla="*/ 3643047 h 3709852"/>
                <a:gd name="connsiteX2" fmla="*/ 5050971 w 8638903"/>
                <a:gd name="connsiteY2" fmla="*/ 3204755 h 3709852"/>
                <a:gd name="connsiteX3" fmla="*/ 8638903 w 8638903"/>
                <a:gd name="connsiteY3" fmla="*/ 0 h 3709852"/>
                <a:gd name="connsiteX0" fmla="*/ 0 w 8595360"/>
                <a:gd name="connsiteY0" fmla="*/ 3857898 h 3857898"/>
                <a:gd name="connsiteX1" fmla="*/ 2069639 w 8595360"/>
                <a:gd name="connsiteY1" fmla="*/ 3643047 h 3857898"/>
                <a:gd name="connsiteX2" fmla="*/ 5007428 w 8595360"/>
                <a:gd name="connsiteY2" fmla="*/ 3204755 h 3857898"/>
                <a:gd name="connsiteX3" fmla="*/ 8595360 w 8595360"/>
                <a:gd name="connsiteY3" fmla="*/ 0 h 3857898"/>
                <a:gd name="connsiteX0" fmla="*/ 0 w 8595360"/>
                <a:gd name="connsiteY0" fmla="*/ 3857898 h 3857898"/>
                <a:gd name="connsiteX1" fmla="*/ 2069639 w 8595360"/>
                <a:gd name="connsiteY1" fmla="*/ 3643047 h 3857898"/>
                <a:gd name="connsiteX2" fmla="*/ 5007428 w 8595360"/>
                <a:gd name="connsiteY2" fmla="*/ 3204755 h 3857898"/>
                <a:gd name="connsiteX3" fmla="*/ 8595360 w 8595360"/>
                <a:gd name="connsiteY3" fmla="*/ 0 h 3857898"/>
                <a:gd name="connsiteX0" fmla="*/ 0 w 8595360"/>
                <a:gd name="connsiteY0" fmla="*/ 3857898 h 3857898"/>
                <a:gd name="connsiteX1" fmla="*/ 2069639 w 8595360"/>
                <a:gd name="connsiteY1" fmla="*/ 3643047 h 3857898"/>
                <a:gd name="connsiteX2" fmla="*/ 5007428 w 8595360"/>
                <a:gd name="connsiteY2" fmla="*/ 3204755 h 3857898"/>
                <a:gd name="connsiteX3" fmla="*/ 8595360 w 8595360"/>
                <a:gd name="connsiteY3" fmla="*/ 0 h 3857898"/>
                <a:gd name="connsiteX0" fmla="*/ 0 w 8595360"/>
                <a:gd name="connsiteY0" fmla="*/ 3857898 h 3857898"/>
                <a:gd name="connsiteX1" fmla="*/ 2069639 w 8595360"/>
                <a:gd name="connsiteY1" fmla="*/ 3643047 h 3857898"/>
                <a:gd name="connsiteX2" fmla="*/ 5007428 w 8595360"/>
                <a:gd name="connsiteY2" fmla="*/ 3204755 h 3857898"/>
                <a:gd name="connsiteX3" fmla="*/ 8595360 w 8595360"/>
                <a:gd name="connsiteY3" fmla="*/ 0 h 3857898"/>
                <a:gd name="connsiteX0" fmla="*/ 0 w 8595360"/>
                <a:gd name="connsiteY0" fmla="*/ 3857898 h 3857898"/>
                <a:gd name="connsiteX1" fmla="*/ 2069639 w 8595360"/>
                <a:gd name="connsiteY1" fmla="*/ 3643047 h 3857898"/>
                <a:gd name="connsiteX2" fmla="*/ 5007428 w 8595360"/>
                <a:gd name="connsiteY2" fmla="*/ 3204755 h 3857898"/>
                <a:gd name="connsiteX3" fmla="*/ 8595360 w 8595360"/>
                <a:gd name="connsiteY3" fmla="*/ 0 h 3857898"/>
                <a:gd name="connsiteX0" fmla="*/ 0 w 8595360"/>
                <a:gd name="connsiteY0" fmla="*/ 3857898 h 3857898"/>
                <a:gd name="connsiteX1" fmla="*/ 2069639 w 8595360"/>
                <a:gd name="connsiteY1" fmla="*/ 3643047 h 3857898"/>
                <a:gd name="connsiteX2" fmla="*/ 5007428 w 8595360"/>
                <a:gd name="connsiteY2" fmla="*/ 3204755 h 3857898"/>
                <a:gd name="connsiteX3" fmla="*/ 8595360 w 8595360"/>
                <a:gd name="connsiteY3" fmla="*/ 0 h 3857898"/>
                <a:gd name="connsiteX0" fmla="*/ 0 w 8595360"/>
                <a:gd name="connsiteY0" fmla="*/ 3857898 h 3857898"/>
                <a:gd name="connsiteX1" fmla="*/ 2069639 w 8595360"/>
                <a:gd name="connsiteY1" fmla="*/ 3643047 h 3857898"/>
                <a:gd name="connsiteX2" fmla="*/ 4815840 w 8595360"/>
                <a:gd name="connsiteY2" fmla="*/ 3239589 h 3857898"/>
                <a:gd name="connsiteX3" fmla="*/ 8595360 w 8595360"/>
                <a:gd name="connsiteY3" fmla="*/ 0 h 3857898"/>
                <a:gd name="connsiteX0" fmla="*/ 0 w 8595360"/>
                <a:gd name="connsiteY0" fmla="*/ 3857898 h 3857898"/>
                <a:gd name="connsiteX1" fmla="*/ 2069639 w 8595360"/>
                <a:gd name="connsiteY1" fmla="*/ 3643047 h 3857898"/>
                <a:gd name="connsiteX2" fmla="*/ 4815840 w 8595360"/>
                <a:gd name="connsiteY2" fmla="*/ 3239589 h 3857898"/>
                <a:gd name="connsiteX3" fmla="*/ 8595360 w 8595360"/>
                <a:gd name="connsiteY3" fmla="*/ 0 h 3857898"/>
                <a:gd name="connsiteX0" fmla="*/ 0 w 8595360"/>
                <a:gd name="connsiteY0" fmla="*/ 3857898 h 3857898"/>
                <a:gd name="connsiteX1" fmla="*/ 2069639 w 8595360"/>
                <a:gd name="connsiteY1" fmla="*/ 3643047 h 3857898"/>
                <a:gd name="connsiteX2" fmla="*/ 3200774 w 8595360"/>
                <a:gd name="connsiteY2" fmla="*/ 3501260 h 3857898"/>
                <a:gd name="connsiteX3" fmla="*/ 8595360 w 8595360"/>
                <a:gd name="connsiteY3" fmla="*/ 0 h 3857898"/>
                <a:gd name="connsiteX0" fmla="*/ 0 w 8595360"/>
                <a:gd name="connsiteY0" fmla="*/ 3857898 h 3857898"/>
                <a:gd name="connsiteX1" fmla="*/ 2069639 w 8595360"/>
                <a:gd name="connsiteY1" fmla="*/ 3643047 h 3857898"/>
                <a:gd name="connsiteX2" fmla="*/ 3200774 w 8595360"/>
                <a:gd name="connsiteY2" fmla="*/ 3501260 h 3857898"/>
                <a:gd name="connsiteX3" fmla="*/ 8595360 w 8595360"/>
                <a:gd name="connsiteY3" fmla="*/ 0 h 3857898"/>
                <a:gd name="connsiteX0" fmla="*/ 0 w 8595360"/>
                <a:gd name="connsiteY0" fmla="*/ 3857898 h 3857898"/>
                <a:gd name="connsiteX1" fmla="*/ 1284170 w 8595360"/>
                <a:gd name="connsiteY1" fmla="*/ 3810517 h 3857898"/>
                <a:gd name="connsiteX2" fmla="*/ 3200774 w 8595360"/>
                <a:gd name="connsiteY2" fmla="*/ 3501260 h 3857898"/>
                <a:gd name="connsiteX3" fmla="*/ 8595360 w 8595360"/>
                <a:gd name="connsiteY3" fmla="*/ 0 h 3857898"/>
                <a:gd name="connsiteX0" fmla="*/ 0 w 8595360"/>
                <a:gd name="connsiteY0" fmla="*/ 3857898 h 3857898"/>
                <a:gd name="connsiteX1" fmla="*/ 1284170 w 8595360"/>
                <a:gd name="connsiteY1" fmla="*/ 3810517 h 3857898"/>
                <a:gd name="connsiteX2" fmla="*/ 3200774 w 8595360"/>
                <a:gd name="connsiteY2" fmla="*/ 3501260 h 3857898"/>
                <a:gd name="connsiteX3" fmla="*/ 8595360 w 8595360"/>
                <a:gd name="connsiteY3" fmla="*/ 0 h 3857898"/>
                <a:gd name="connsiteX0" fmla="*/ 0 w 8800244"/>
                <a:gd name="connsiteY0" fmla="*/ 3953967 h 3953967"/>
                <a:gd name="connsiteX1" fmla="*/ 1284170 w 8800244"/>
                <a:gd name="connsiteY1" fmla="*/ 3906586 h 3953967"/>
                <a:gd name="connsiteX2" fmla="*/ 3200774 w 8800244"/>
                <a:gd name="connsiteY2" fmla="*/ 3597329 h 3953967"/>
                <a:gd name="connsiteX3" fmla="*/ 8331638 w 8800244"/>
                <a:gd name="connsiteY3" fmla="*/ 322126 h 3953967"/>
                <a:gd name="connsiteX4" fmla="*/ 8595360 w 8800244"/>
                <a:gd name="connsiteY4" fmla="*/ 96069 h 3953967"/>
                <a:gd name="connsiteX0" fmla="*/ 0 w 8800244"/>
                <a:gd name="connsiteY0" fmla="*/ 3953967 h 3953967"/>
                <a:gd name="connsiteX1" fmla="*/ 1284170 w 8800244"/>
                <a:gd name="connsiteY1" fmla="*/ 3906586 h 3953967"/>
                <a:gd name="connsiteX2" fmla="*/ 3200774 w 8800244"/>
                <a:gd name="connsiteY2" fmla="*/ 3597329 h 3953967"/>
                <a:gd name="connsiteX3" fmla="*/ 8331638 w 8800244"/>
                <a:gd name="connsiteY3" fmla="*/ 322126 h 3953967"/>
                <a:gd name="connsiteX4" fmla="*/ 8595360 w 8800244"/>
                <a:gd name="connsiteY4" fmla="*/ 96069 h 3953967"/>
                <a:gd name="connsiteX0" fmla="*/ 0 w 8677334"/>
                <a:gd name="connsiteY0" fmla="*/ 4052132 h 4052132"/>
                <a:gd name="connsiteX1" fmla="*/ 1284170 w 8677334"/>
                <a:gd name="connsiteY1" fmla="*/ 4004751 h 4052132"/>
                <a:gd name="connsiteX2" fmla="*/ 3200774 w 8677334"/>
                <a:gd name="connsiteY2" fmla="*/ 3695494 h 4052132"/>
                <a:gd name="connsiteX3" fmla="*/ 8331638 w 8677334"/>
                <a:gd name="connsiteY3" fmla="*/ 420291 h 4052132"/>
                <a:gd name="connsiteX4" fmla="*/ 8595360 w 8677334"/>
                <a:gd name="connsiteY4" fmla="*/ 194234 h 4052132"/>
                <a:gd name="connsiteX0" fmla="*/ 0 w 8773599"/>
                <a:gd name="connsiteY0" fmla="*/ 4213529 h 4213529"/>
                <a:gd name="connsiteX1" fmla="*/ 1284170 w 8773599"/>
                <a:gd name="connsiteY1" fmla="*/ 4166148 h 4213529"/>
                <a:gd name="connsiteX2" fmla="*/ 3200774 w 8773599"/>
                <a:gd name="connsiteY2" fmla="*/ 3856891 h 4213529"/>
                <a:gd name="connsiteX3" fmla="*/ 8331638 w 8773599"/>
                <a:gd name="connsiteY3" fmla="*/ 581688 h 4213529"/>
                <a:gd name="connsiteX4" fmla="*/ 8771869 w 8773599"/>
                <a:gd name="connsiteY4" fmla="*/ 20690 h 4213529"/>
                <a:gd name="connsiteX0" fmla="*/ 0 w 8771869"/>
                <a:gd name="connsiteY0" fmla="*/ 4192839 h 4192839"/>
                <a:gd name="connsiteX1" fmla="*/ 1284170 w 8771869"/>
                <a:gd name="connsiteY1" fmla="*/ 4145458 h 4192839"/>
                <a:gd name="connsiteX2" fmla="*/ 3200774 w 8771869"/>
                <a:gd name="connsiteY2" fmla="*/ 3836201 h 4192839"/>
                <a:gd name="connsiteX3" fmla="*/ 8066873 w 8771869"/>
                <a:gd name="connsiteY3" fmla="*/ 759869 h 4192839"/>
                <a:gd name="connsiteX4" fmla="*/ 8771869 w 8771869"/>
                <a:gd name="connsiteY4" fmla="*/ 0 h 4192839"/>
                <a:gd name="connsiteX0" fmla="*/ 0 w 8745392"/>
                <a:gd name="connsiteY0" fmla="*/ 4255640 h 4255640"/>
                <a:gd name="connsiteX1" fmla="*/ 1284170 w 8745392"/>
                <a:gd name="connsiteY1" fmla="*/ 4208259 h 4255640"/>
                <a:gd name="connsiteX2" fmla="*/ 3200774 w 8745392"/>
                <a:gd name="connsiteY2" fmla="*/ 3899002 h 4255640"/>
                <a:gd name="connsiteX3" fmla="*/ 8066873 w 8745392"/>
                <a:gd name="connsiteY3" fmla="*/ 822670 h 4255640"/>
                <a:gd name="connsiteX4" fmla="*/ 8745392 w 8745392"/>
                <a:gd name="connsiteY4" fmla="*/ 0 h 4255640"/>
                <a:gd name="connsiteX0" fmla="*/ 0 w 8745392"/>
                <a:gd name="connsiteY0" fmla="*/ 4255640 h 4255640"/>
                <a:gd name="connsiteX1" fmla="*/ 1284170 w 8745392"/>
                <a:gd name="connsiteY1" fmla="*/ 4208259 h 4255640"/>
                <a:gd name="connsiteX2" fmla="*/ 3200774 w 8745392"/>
                <a:gd name="connsiteY2" fmla="*/ 3899002 h 4255640"/>
                <a:gd name="connsiteX3" fmla="*/ 8066873 w 8745392"/>
                <a:gd name="connsiteY3" fmla="*/ 822670 h 4255640"/>
                <a:gd name="connsiteX4" fmla="*/ 8745392 w 8745392"/>
                <a:gd name="connsiteY4" fmla="*/ 0 h 4255640"/>
                <a:gd name="connsiteX0" fmla="*/ 0 w 8745392"/>
                <a:gd name="connsiteY0" fmla="*/ 4255640 h 4255640"/>
                <a:gd name="connsiteX1" fmla="*/ 1284170 w 8745392"/>
                <a:gd name="connsiteY1" fmla="*/ 4208259 h 4255640"/>
                <a:gd name="connsiteX2" fmla="*/ 3200774 w 8745392"/>
                <a:gd name="connsiteY2" fmla="*/ 3899002 h 4255640"/>
                <a:gd name="connsiteX3" fmla="*/ 8066873 w 8745392"/>
                <a:gd name="connsiteY3" fmla="*/ 822670 h 4255640"/>
                <a:gd name="connsiteX4" fmla="*/ 8745392 w 8745392"/>
                <a:gd name="connsiteY4" fmla="*/ 0 h 4255640"/>
                <a:gd name="connsiteX0" fmla="*/ 0 w 8745392"/>
                <a:gd name="connsiteY0" fmla="*/ 4255640 h 4255640"/>
                <a:gd name="connsiteX1" fmla="*/ 1284170 w 8745392"/>
                <a:gd name="connsiteY1" fmla="*/ 4208259 h 4255640"/>
                <a:gd name="connsiteX2" fmla="*/ 3200774 w 8745392"/>
                <a:gd name="connsiteY2" fmla="*/ 3899002 h 4255640"/>
                <a:gd name="connsiteX3" fmla="*/ 8040397 w 8745392"/>
                <a:gd name="connsiteY3" fmla="*/ 791269 h 4255640"/>
                <a:gd name="connsiteX4" fmla="*/ 8745392 w 8745392"/>
                <a:gd name="connsiteY4" fmla="*/ 0 h 4255640"/>
                <a:gd name="connsiteX0" fmla="*/ 0 w 8745392"/>
                <a:gd name="connsiteY0" fmla="*/ 4255640 h 4280460"/>
                <a:gd name="connsiteX1" fmla="*/ 1284170 w 8745392"/>
                <a:gd name="connsiteY1" fmla="*/ 4208259 h 4280460"/>
                <a:gd name="connsiteX2" fmla="*/ 3200774 w 8745392"/>
                <a:gd name="connsiteY2" fmla="*/ 3899002 h 4280460"/>
                <a:gd name="connsiteX3" fmla="*/ 8745392 w 8745392"/>
                <a:gd name="connsiteY3" fmla="*/ 0 h 4280460"/>
                <a:gd name="connsiteX0" fmla="*/ 0 w 8745392"/>
                <a:gd name="connsiteY0" fmla="*/ 4255640 h 4410271"/>
                <a:gd name="connsiteX1" fmla="*/ 1284170 w 8745392"/>
                <a:gd name="connsiteY1" fmla="*/ 4208259 h 4410271"/>
                <a:gd name="connsiteX2" fmla="*/ 3200774 w 8745392"/>
                <a:gd name="connsiteY2" fmla="*/ 3899002 h 4410271"/>
                <a:gd name="connsiteX3" fmla="*/ 8745392 w 8745392"/>
                <a:gd name="connsiteY3" fmla="*/ 0 h 4410271"/>
                <a:gd name="connsiteX0" fmla="*/ 0 w 8745392"/>
                <a:gd name="connsiteY0" fmla="*/ 4255640 h 4255640"/>
                <a:gd name="connsiteX1" fmla="*/ 1284170 w 8745392"/>
                <a:gd name="connsiteY1" fmla="*/ 4208259 h 4255640"/>
                <a:gd name="connsiteX2" fmla="*/ 3200774 w 8745392"/>
                <a:gd name="connsiteY2" fmla="*/ 3899002 h 4255640"/>
                <a:gd name="connsiteX3" fmla="*/ 8745392 w 8745392"/>
                <a:gd name="connsiteY3" fmla="*/ 0 h 4255640"/>
                <a:gd name="connsiteX0" fmla="*/ 0 w 8745392"/>
                <a:gd name="connsiteY0" fmla="*/ 4255640 h 4255640"/>
                <a:gd name="connsiteX1" fmla="*/ 1284170 w 8745392"/>
                <a:gd name="connsiteY1" fmla="*/ 4208259 h 4255640"/>
                <a:gd name="connsiteX2" fmla="*/ 4356913 w 8745392"/>
                <a:gd name="connsiteY2" fmla="*/ 3595463 h 4255640"/>
                <a:gd name="connsiteX3" fmla="*/ 8745392 w 8745392"/>
                <a:gd name="connsiteY3" fmla="*/ 0 h 4255640"/>
                <a:gd name="connsiteX0" fmla="*/ 0 w 8745392"/>
                <a:gd name="connsiteY0" fmla="*/ 4255640 h 4255640"/>
                <a:gd name="connsiteX1" fmla="*/ 1284170 w 8745392"/>
                <a:gd name="connsiteY1" fmla="*/ 4208259 h 4255640"/>
                <a:gd name="connsiteX2" fmla="*/ 4356913 w 8745392"/>
                <a:gd name="connsiteY2" fmla="*/ 3595463 h 4255640"/>
                <a:gd name="connsiteX3" fmla="*/ 8745392 w 8745392"/>
                <a:gd name="connsiteY3" fmla="*/ 0 h 4255640"/>
                <a:gd name="connsiteX0" fmla="*/ 0 w 8992506"/>
                <a:gd name="connsiteY0" fmla="*/ 4402176 h 4402176"/>
                <a:gd name="connsiteX1" fmla="*/ 1531284 w 8992506"/>
                <a:gd name="connsiteY1" fmla="*/ 4208259 h 4402176"/>
                <a:gd name="connsiteX2" fmla="*/ 4604027 w 8992506"/>
                <a:gd name="connsiteY2" fmla="*/ 3595463 h 4402176"/>
                <a:gd name="connsiteX3" fmla="*/ 8992506 w 8992506"/>
                <a:gd name="connsiteY3" fmla="*/ 0 h 4402176"/>
                <a:gd name="connsiteX0" fmla="*/ 0 w 8992506"/>
                <a:gd name="connsiteY0" fmla="*/ 4402176 h 4402176"/>
                <a:gd name="connsiteX1" fmla="*/ 1531284 w 8992506"/>
                <a:gd name="connsiteY1" fmla="*/ 4208259 h 4402176"/>
                <a:gd name="connsiteX2" fmla="*/ 4604027 w 8992506"/>
                <a:gd name="connsiteY2" fmla="*/ 3595463 h 4402176"/>
                <a:gd name="connsiteX3" fmla="*/ 8992506 w 8992506"/>
                <a:gd name="connsiteY3" fmla="*/ 0 h 4402176"/>
                <a:gd name="connsiteX0" fmla="*/ 0 w 8621835"/>
                <a:gd name="connsiteY0" fmla="*/ 4276574 h 4276574"/>
                <a:gd name="connsiteX1" fmla="*/ 1160613 w 8621835"/>
                <a:gd name="connsiteY1" fmla="*/ 4208259 h 4276574"/>
                <a:gd name="connsiteX2" fmla="*/ 4233356 w 8621835"/>
                <a:gd name="connsiteY2" fmla="*/ 3595463 h 4276574"/>
                <a:gd name="connsiteX3" fmla="*/ 8621835 w 8621835"/>
                <a:gd name="connsiteY3" fmla="*/ 0 h 4276574"/>
                <a:gd name="connsiteX0" fmla="*/ 0 w 8621835"/>
                <a:gd name="connsiteY0" fmla="*/ 4276574 h 4276574"/>
                <a:gd name="connsiteX1" fmla="*/ 1160613 w 8621835"/>
                <a:gd name="connsiteY1" fmla="*/ 4208259 h 4276574"/>
                <a:gd name="connsiteX2" fmla="*/ 4233356 w 8621835"/>
                <a:gd name="connsiteY2" fmla="*/ 3595463 h 4276574"/>
                <a:gd name="connsiteX3" fmla="*/ 8621835 w 8621835"/>
                <a:gd name="connsiteY3" fmla="*/ 0 h 4276574"/>
                <a:gd name="connsiteX0" fmla="*/ 0 w 8621835"/>
                <a:gd name="connsiteY0" fmla="*/ 4276574 h 4276574"/>
                <a:gd name="connsiteX1" fmla="*/ 1160613 w 8621835"/>
                <a:gd name="connsiteY1" fmla="*/ 4208259 h 4276574"/>
                <a:gd name="connsiteX2" fmla="*/ 4233356 w 8621835"/>
                <a:gd name="connsiteY2" fmla="*/ 3595463 h 4276574"/>
                <a:gd name="connsiteX3" fmla="*/ 8621835 w 8621835"/>
                <a:gd name="connsiteY3" fmla="*/ 0 h 4276574"/>
                <a:gd name="connsiteX0" fmla="*/ 0 w 8621835"/>
                <a:gd name="connsiteY0" fmla="*/ 4276574 h 4276574"/>
                <a:gd name="connsiteX1" fmla="*/ 4233356 w 8621835"/>
                <a:gd name="connsiteY1" fmla="*/ 3595463 h 4276574"/>
                <a:gd name="connsiteX2" fmla="*/ 8621835 w 8621835"/>
                <a:gd name="connsiteY2" fmla="*/ 0 h 4276574"/>
                <a:gd name="connsiteX0" fmla="*/ 0 w 8621835"/>
                <a:gd name="connsiteY0" fmla="*/ 4276574 h 4276574"/>
                <a:gd name="connsiteX1" fmla="*/ 4233356 w 8621835"/>
                <a:gd name="connsiteY1" fmla="*/ 3595463 h 4276574"/>
                <a:gd name="connsiteX2" fmla="*/ 8621835 w 8621835"/>
                <a:gd name="connsiteY2" fmla="*/ 0 h 4276574"/>
                <a:gd name="connsiteX0" fmla="*/ 0 w 8621835"/>
                <a:gd name="connsiteY0" fmla="*/ 4276574 h 4276574"/>
                <a:gd name="connsiteX1" fmla="*/ 4233356 w 8621835"/>
                <a:gd name="connsiteY1" fmla="*/ 3595463 h 4276574"/>
                <a:gd name="connsiteX2" fmla="*/ 8621835 w 8621835"/>
                <a:gd name="connsiteY2" fmla="*/ 0 h 4276574"/>
              </a:gdLst>
              <a:ahLst/>
              <a:cxnLst>
                <a:cxn ang="0">
                  <a:pos x="connsiteX0" y="connsiteY0"/>
                </a:cxn>
                <a:cxn ang="0">
                  <a:pos x="connsiteX1" y="connsiteY1"/>
                </a:cxn>
                <a:cxn ang="0">
                  <a:pos x="connsiteX2" y="connsiteY2"/>
                </a:cxn>
              </a:cxnLst>
              <a:rect l="l" t="t" r="r" b="b"/>
              <a:pathLst>
                <a:path w="8621835" h="4276574">
                  <a:moveTo>
                    <a:pt x="0" y="4276574"/>
                  </a:moveTo>
                  <a:cubicBezTo>
                    <a:pt x="1808626" y="4071876"/>
                    <a:pt x="2681653" y="4214023"/>
                    <a:pt x="4233356" y="3595463"/>
                  </a:cubicBezTo>
                  <a:cubicBezTo>
                    <a:pt x="5785059" y="2976903"/>
                    <a:pt x="7466706" y="812292"/>
                    <a:pt x="8621835" y="0"/>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400" dirty="0">
                <a:solidFill>
                  <a:srgbClr val="FFFFFF"/>
                </a:solidFill>
              </a:endParaRPr>
            </a:p>
          </p:txBody>
        </p:sp>
        <p:sp>
          <p:nvSpPr>
            <p:cNvPr id="11" name="TextBox 10"/>
            <p:cNvSpPr txBox="1"/>
            <p:nvPr/>
          </p:nvSpPr>
          <p:spPr>
            <a:xfrm>
              <a:off x="347471" y="3811030"/>
              <a:ext cx="709719" cy="307777"/>
            </a:xfrm>
            <a:prstGeom prst="rect">
              <a:avLst/>
            </a:prstGeom>
            <a:noFill/>
          </p:spPr>
          <p:txBody>
            <a:bodyPr wrap="square" rtlCol="0">
              <a:spAutoFit/>
            </a:bodyPr>
            <a:lstStyle/>
            <a:p>
              <a:pPr defTabSz="457200" eaLnBrk="1" fontAlgn="auto" hangingPunct="1">
                <a:spcBef>
                  <a:spcPts val="0"/>
                </a:spcBef>
                <a:spcAft>
                  <a:spcPts val="0"/>
                </a:spcAft>
              </a:pPr>
              <a:r>
                <a:rPr lang="en-US" sz="1400" b="1" dirty="0" smtClean="0">
                  <a:solidFill>
                    <a:srgbClr val="CCCCCC"/>
                  </a:solidFill>
                  <a:latin typeface="Arial"/>
                </a:rPr>
                <a:t>2005</a:t>
              </a:r>
              <a:endParaRPr lang="en-US" sz="1400" b="1" dirty="0">
                <a:solidFill>
                  <a:srgbClr val="CCCCCC"/>
                </a:solidFill>
                <a:latin typeface="Arial"/>
              </a:endParaRPr>
            </a:p>
          </p:txBody>
        </p:sp>
        <p:sp>
          <p:nvSpPr>
            <p:cNvPr id="14" name="TextBox 13"/>
            <p:cNvSpPr txBox="1"/>
            <p:nvPr/>
          </p:nvSpPr>
          <p:spPr>
            <a:xfrm>
              <a:off x="2174573" y="3811030"/>
              <a:ext cx="709719" cy="307777"/>
            </a:xfrm>
            <a:prstGeom prst="rect">
              <a:avLst/>
            </a:prstGeom>
            <a:noFill/>
          </p:spPr>
          <p:txBody>
            <a:bodyPr wrap="square" rtlCol="0">
              <a:spAutoFit/>
            </a:bodyPr>
            <a:lstStyle/>
            <a:p>
              <a:pPr defTabSz="457200" eaLnBrk="1" fontAlgn="auto" hangingPunct="1">
                <a:spcBef>
                  <a:spcPts val="0"/>
                </a:spcBef>
                <a:spcAft>
                  <a:spcPts val="0"/>
                </a:spcAft>
              </a:pPr>
              <a:r>
                <a:rPr lang="en-US" sz="1400" b="1" dirty="0" smtClean="0">
                  <a:solidFill>
                    <a:srgbClr val="CCCCCC"/>
                  </a:solidFill>
                  <a:latin typeface="Arial"/>
                </a:rPr>
                <a:t>2010</a:t>
              </a:r>
              <a:endParaRPr lang="en-US" sz="1400" b="1" dirty="0">
                <a:solidFill>
                  <a:srgbClr val="CCCCCC"/>
                </a:solidFill>
                <a:latin typeface="Arial"/>
              </a:endParaRPr>
            </a:p>
          </p:txBody>
        </p:sp>
        <p:sp>
          <p:nvSpPr>
            <p:cNvPr id="15" name="TextBox 14"/>
            <p:cNvSpPr txBox="1"/>
            <p:nvPr/>
          </p:nvSpPr>
          <p:spPr>
            <a:xfrm>
              <a:off x="3941122" y="3534223"/>
              <a:ext cx="709719" cy="307777"/>
            </a:xfrm>
            <a:prstGeom prst="rect">
              <a:avLst/>
            </a:prstGeom>
            <a:noFill/>
          </p:spPr>
          <p:txBody>
            <a:bodyPr wrap="square" rtlCol="0">
              <a:spAutoFit/>
            </a:bodyPr>
            <a:lstStyle/>
            <a:p>
              <a:pPr defTabSz="457200" eaLnBrk="1" fontAlgn="auto" hangingPunct="1">
                <a:spcBef>
                  <a:spcPts val="0"/>
                </a:spcBef>
                <a:spcAft>
                  <a:spcPts val="0"/>
                </a:spcAft>
              </a:pPr>
              <a:r>
                <a:rPr lang="en-US" sz="1400" b="1" dirty="0" smtClean="0">
                  <a:solidFill>
                    <a:srgbClr val="CCCCCC"/>
                  </a:solidFill>
                  <a:latin typeface="Arial"/>
                </a:rPr>
                <a:t>2015</a:t>
              </a:r>
              <a:endParaRPr lang="en-US" sz="1400" b="1" dirty="0">
                <a:solidFill>
                  <a:srgbClr val="CCCCCC"/>
                </a:solidFill>
                <a:latin typeface="Arial"/>
              </a:endParaRPr>
            </a:p>
          </p:txBody>
        </p:sp>
        <p:sp>
          <p:nvSpPr>
            <p:cNvPr id="17" name="TextBox 16"/>
            <p:cNvSpPr txBox="1"/>
            <p:nvPr/>
          </p:nvSpPr>
          <p:spPr>
            <a:xfrm>
              <a:off x="179512" y="3128874"/>
              <a:ext cx="1073776" cy="394799"/>
            </a:xfrm>
            <a:prstGeom prst="rect">
              <a:avLst/>
            </a:prstGeom>
            <a:noFill/>
          </p:spPr>
          <p:txBody>
            <a:bodyPr wrap="square" rtlCol="0">
              <a:spAutoFit/>
            </a:bodyPr>
            <a:lstStyle/>
            <a:p>
              <a:pPr algn="ctr" defTabSz="457200" eaLnBrk="1" fontAlgn="auto" hangingPunct="1">
                <a:spcBef>
                  <a:spcPts val="0"/>
                </a:spcBef>
                <a:spcAft>
                  <a:spcPts val="0"/>
                </a:spcAft>
              </a:pPr>
              <a:r>
                <a:rPr lang="en-US" sz="1400" b="1" dirty="0" smtClean="0">
                  <a:solidFill>
                    <a:srgbClr val="CCCCCC"/>
                  </a:solidFill>
                  <a:latin typeface="Arial"/>
                </a:rPr>
                <a:t>1 billion endpoints</a:t>
              </a:r>
              <a:endParaRPr lang="en-US" sz="1400" b="1" dirty="0">
                <a:solidFill>
                  <a:srgbClr val="CCCCCC"/>
                </a:solidFill>
                <a:latin typeface="Arial"/>
              </a:endParaRPr>
            </a:p>
          </p:txBody>
        </p:sp>
        <p:sp>
          <p:nvSpPr>
            <p:cNvPr id="18" name="TextBox 17"/>
            <p:cNvSpPr txBox="1"/>
            <p:nvPr/>
          </p:nvSpPr>
          <p:spPr>
            <a:xfrm>
              <a:off x="3839989" y="1995686"/>
              <a:ext cx="1073776" cy="394799"/>
            </a:xfrm>
            <a:prstGeom prst="rect">
              <a:avLst/>
            </a:prstGeom>
            <a:noFill/>
          </p:spPr>
          <p:txBody>
            <a:bodyPr wrap="square" rtlCol="0">
              <a:spAutoFit/>
            </a:bodyPr>
            <a:lstStyle/>
            <a:p>
              <a:pPr algn="ctr" defTabSz="457200" eaLnBrk="1" fontAlgn="auto" hangingPunct="1">
                <a:spcBef>
                  <a:spcPts val="0"/>
                </a:spcBef>
                <a:spcAft>
                  <a:spcPts val="0"/>
                </a:spcAft>
              </a:pPr>
              <a:r>
                <a:rPr lang="en-US" sz="1400" b="1" dirty="0" smtClean="0">
                  <a:solidFill>
                    <a:srgbClr val="CCCCCC"/>
                  </a:solidFill>
                  <a:latin typeface="Arial"/>
                </a:rPr>
                <a:t>10 billion endpoints</a:t>
              </a:r>
              <a:endParaRPr lang="en-US" sz="1400" b="1" dirty="0">
                <a:solidFill>
                  <a:srgbClr val="CCCCCC"/>
                </a:solidFill>
                <a:latin typeface="Arial"/>
              </a:endParaRPr>
            </a:p>
          </p:txBody>
        </p:sp>
        <p:sp>
          <p:nvSpPr>
            <p:cNvPr id="19" name="TextBox 18"/>
            <p:cNvSpPr txBox="1"/>
            <p:nvPr/>
          </p:nvSpPr>
          <p:spPr>
            <a:xfrm>
              <a:off x="5667092" y="627534"/>
              <a:ext cx="1073776" cy="394799"/>
            </a:xfrm>
            <a:prstGeom prst="rect">
              <a:avLst/>
            </a:prstGeom>
            <a:noFill/>
          </p:spPr>
          <p:txBody>
            <a:bodyPr wrap="square" rtlCol="0">
              <a:spAutoFit/>
            </a:bodyPr>
            <a:lstStyle/>
            <a:p>
              <a:pPr algn="ctr" defTabSz="457200" eaLnBrk="1" fontAlgn="auto" hangingPunct="1">
                <a:spcBef>
                  <a:spcPts val="0"/>
                </a:spcBef>
                <a:spcAft>
                  <a:spcPts val="0"/>
                </a:spcAft>
              </a:pPr>
              <a:r>
                <a:rPr lang="en-US" sz="1400" b="1" dirty="0" smtClean="0">
                  <a:solidFill>
                    <a:srgbClr val="CCCCCC"/>
                  </a:solidFill>
                  <a:latin typeface="Arial"/>
                </a:rPr>
                <a:t>50 billion endpoints</a:t>
              </a:r>
              <a:endParaRPr lang="en-US" sz="1400" b="1" dirty="0">
                <a:solidFill>
                  <a:srgbClr val="CCCCCC"/>
                </a:solidFill>
                <a:latin typeface="Arial"/>
              </a:endParaRPr>
            </a:p>
          </p:txBody>
        </p:sp>
        <p:cxnSp>
          <p:nvCxnSpPr>
            <p:cNvPr id="7" name="Straight Connector 6"/>
            <p:cNvCxnSpPr/>
            <p:nvPr/>
          </p:nvCxnSpPr>
          <p:spPr>
            <a:xfrm>
              <a:off x="6203980" y="1244324"/>
              <a:ext cx="0" cy="1023174"/>
            </a:xfrm>
            <a:prstGeom prst="line">
              <a:avLst/>
            </a:prstGeom>
            <a:ln>
              <a:solidFill>
                <a:schemeClr val="bg2">
                  <a:alpha val="60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2468963" y="3438085"/>
              <a:ext cx="2011" cy="327693"/>
            </a:xfrm>
            <a:prstGeom prst="line">
              <a:avLst/>
            </a:prstGeom>
            <a:ln>
              <a:solidFill>
                <a:schemeClr val="bg2">
                  <a:alpha val="6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283968" y="2731754"/>
              <a:ext cx="0" cy="706331"/>
            </a:xfrm>
            <a:prstGeom prst="line">
              <a:avLst/>
            </a:prstGeom>
            <a:ln>
              <a:solidFill>
                <a:schemeClr val="bg2">
                  <a:alpha val="60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55969" y="3651870"/>
              <a:ext cx="0" cy="166593"/>
            </a:xfrm>
            <a:prstGeom prst="line">
              <a:avLst/>
            </a:prstGeom>
            <a:ln>
              <a:solidFill>
                <a:schemeClr val="bg2">
                  <a:alpha val="60000"/>
                </a:schemeClr>
              </a:solidFill>
            </a:ln>
          </p:spPr>
          <p:style>
            <a:lnRef idx="2">
              <a:schemeClr val="accent1"/>
            </a:lnRef>
            <a:fillRef idx="0">
              <a:schemeClr val="accent1"/>
            </a:fillRef>
            <a:effectRef idx="1">
              <a:schemeClr val="accent1"/>
            </a:effectRef>
            <a:fontRef idx="minor">
              <a:schemeClr val="tx1"/>
            </a:fontRef>
          </p:style>
        </p:cxnSp>
      </p:grpSp>
      <p:pic>
        <p:nvPicPr>
          <p:cNvPr id="61" name="Picture 60" descr="ppt-icons2_user.eps"/>
          <p:cNvPicPr>
            <a:picLocks noChangeAspect="1"/>
          </p:cNvPicPr>
          <p:nvPr/>
        </p:nvPicPr>
        <p:blipFill>
          <a:blip r:embed="rId14" cstate="email">
            <a:lum bright="70000" contrast="-70000"/>
            <a:extLst>
              <a:ext uri="{28A0092B-C50C-407E-A947-70E740481C1C}">
                <a14:useLocalDpi xmlns:a14="http://schemas.microsoft.com/office/drawing/2010/main" val="0"/>
              </a:ext>
            </a:extLst>
          </a:blip>
          <a:stretch>
            <a:fillRect/>
          </a:stretch>
        </p:blipFill>
        <p:spPr>
          <a:xfrm>
            <a:off x="5945763" y="3144882"/>
            <a:ext cx="419100" cy="419100"/>
          </a:xfrm>
          <a:prstGeom prst="rect">
            <a:avLst/>
          </a:prstGeom>
        </p:spPr>
      </p:pic>
      <p:pic>
        <p:nvPicPr>
          <p:cNvPr id="62" name="Picture 61" descr="ppt-icons2_user.eps"/>
          <p:cNvPicPr>
            <a:picLocks noChangeAspect="1"/>
          </p:cNvPicPr>
          <p:nvPr/>
        </p:nvPicPr>
        <p:blipFill>
          <a:blip r:embed="rId14" cstate="email">
            <a:lum bright="70000" contrast="-70000"/>
            <a:extLst>
              <a:ext uri="{28A0092B-C50C-407E-A947-70E740481C1C}">
                <a14:useLocalDpi xmlns:a14="http://schemas.microsoft.com/office/drawing/2010/main" val="0"/>
              </a:ext>
            </a:extLst>
          </a:blip>
          <a:stretch>
            <a:fillRect/>
          </a:stretch>
        </p:blipFill>
        <p:spPr>
          <a:xfrm>
            <a:off x="6965998" y="3346678"/>
            <a:ext cx="419100" cy="419100"/>
          </a:xfrm>
          <a:prstGeom prst="rect">
            <a:avLst/>
          </a:prstGeom>
        </p:spPr>
      </p:pic>
      <p:pic>
        <p:nvPicPr>
          <p:cNvPr id="63" name="Picture 62" descr="ppt-icons2_user.eps"/>
          <p:cNvPicPr>
            <a:picLocks noChangeAspect="1"/>
          </p:cNvPicPr>
          <p:nvPr/>
        </p:nvPicPr>
        <p:blipFill>
          <a:blip r:embed="rId14" cstate="email">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109227" y="3598696"/>
            <a:ext cx="419100" cy="419100"/>
          </a:xfrm>
          <a:prstGeom prst="rect">
            <a:avLst/>
          </a:prstGeom>
        </p:spPr>
      </p:pic>
      <p:sp>
        <p:nvSpPr>
          <p:cNvPr id="64" name="Oval 63"/>
          <p:cNvSpPr/>
          <p:nvPr/>
        </p:nvSpPr>
        <p:spPr>
          <a:xfrm>
            <a:off x="8282252" y="3296093"/>
            <a:ext cx="72461" cy="67746"/>
          </a:xfrm>
          <a:prstGeom prst="ellipse">
            <a:avLst/>
          </a:prstGeom>
          <a:noFill/>
          <a:ln w="254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srgbClr val="FFFFFF"/>
              </a:solidFill>
            </a:endParaRPr>
          </a:p>
        </p:txBody>
      </p:sp>
      <p:sp>
        <p:nvSpPr>
          <p:cNvPr id="66" name="Oval 65"/>
          <p:cNvSpPr/>
          <p:nvPr/>
        </p:nvSpPr>
        <p:spPr>
          <a:xfrm>
            <a:off x="8169077" y="3452613"/>
            <a:ext cx="123527" cy="115489"/>
          </a:xfrm>
          <a:prstGeom prst="ellipse">
            <a:avLst/>
          </a:prstGeom>
          <a:noFill/>
          <a:ln w="254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srgbClr val="FFFFFF"/>
              </a:solidFill>
            </a:endParaRPr>
          </a:p>
        </p:txBody>
      </p:sp>
      <p:sp>
        <p:nvSpPr>
          <p:cNvPr id="67" name="Oval 66"/>
          <p:cNvSpPr/>
          <p:nvPr/>
        </p:nvSpPr>
        <p:spPr>
          <a:xfrm>
            <a:off x="8410025" y="3558162"/>
            <a:ext cx="72461" cy="67746"/>
          </a:xfrm>
          <a:prstGeom prst="ellipse">
            <a:avLst/>
          </a:prstGeom>
          <a:noFill/>
          <a:ln w="254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srgbClr val="FFFFFF"/>
              </a:solidFill>
            </a:endParaRPr>
          </a:p>
        </p:txBody>
      </p:sp>
      <p:grpSp>
        <p:nvGrpSpPr>
          <p:cNvPr id="6148" name="Group 6147"/>
          <p:cNvGrpSpPr/>
          <p:nvPr/>
        </p:nvGrpSpPr>
        <p:grpSpPr>
          <a:xfrm>
            <a:off x="6571754" y="322782"/>
            <a:ext cx="2471342" cy="1705097"/>
            <a:chOff x="6571754" y="322782"/>
            <a:chExt cx="2471342" cy="1705097"/>
          </a:xfrm>
        </p:grpSpPr>
        <p:pic>
          <p:nvPicPr>
            <p:cNvPr id="6146" name="Picture 2" descr="Image result for IOT"/>
            <p:cNvPicPr>
              <a:picLocks noChangeAspect="1" noChangeArrowheads="1"/>
            </p:cNvPicPr>
            <p:nvPr/>
          </p:nvPicPr>
          <p:blipFill>
            <a:blip r:embed="rId1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71754" y="322782"/>
              <a:ext cx="2471342" cy="1374965"/>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p:cNvSpPr txBox="1"/>
            <p:nvPr/>
          </p:nvSpPr>
          <p:spPr>
            <a:xfrm>
              <a:off x="6960078" y="1720102"/>
              <a:ext cx="1768384" cy="307777"/>
            </a:xfrm>
            <a:prstGeom prst="rect">
              <a:avLst/>
            </a:prstGeom>
            <a:noFill/>
          </p:spPr>
          <p:txBody>
            <a:bodyPr wrap="square" rtlCol="0">
              <a:spAutoFit/>
            </a:bodyPr>
            <a:lstStyle/>
            <a:p>
              <a:pPr algn="ctr" defTabSz="457200" eaLnBrk="1" fontAlgn="auto" hangingPunct="1">
                <a:spcBef>
                  <a:spcPts val="0"/>
                </a:spcBef>
                <a:spcAft>
                  <a:spcPts val="0"/>
                </a:spcAft>
              </a:pPr>
              <a:r>
                <a:rPr lang="en-US" sz="1400" b="1" dirty="0" smtClean="0">
                  <a:solidFill>
                    <a:srgbClr val="CCCCCC"/>
                  </a:solidFill>
                  <a:latin typeface="Arial"/>
                </a:rPr>
                <a:t>Internet of Things</a:t>
              </a:r>
              <a:endParaRPr lang="en-US" sz="1400" b="1" dirty="0">
                <a:solidFill>
                  <a:srgbClr val="CCCCCC"/>
                </a:solidFill>
                <a:latin typeface="Arial"/>
              </a:endParaRPr>
            </a:p>
          </p:txBody>
        </p:sp>
      </p:grpSp>
      <p:pic>
        <p:nvPicPr>
          <p:cNvPr id="48" name="Picture 47" descr="ppt-icons_alert.eps"/>
          <p:cNvPicPr>
            <a:picLocks noChangeAspect="1"/>
          </p:cNvPicPr>
          <p:nvPr/>
        </p:nvPicPr>
        <p:blipFill>
          <a:blip r:embed="rId16" cstate="email">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206386" y="1270731"/>
            <a:ext cx="502920" cy="502920"/>
          </a:xfrm>
          <a:prstGeom prst="rect">
            <a:avLst/>
          </a:prstGeom>
        </p:spPr>
      </p:pic>
      <p:pic>
        <p:nvPicPr>
          <p:cNvPr id="49" name="Picture 48" descr="ppt-icons_hazard.eps"/>
          <p:cNvPicPr>
            <a:picLocks noChangeAspect="1"/>
          </p:cNvPicPr>
          <p:nvPr/>
        </p:nvPicPr>
        <p:blipFill>
          <a:blip r:embed="rId17" cstate="email">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85138" y="877227"/>
            <a:ext cx="502920" cy="502920"/>
          </a:xfrm>
          <a:prstGeom prst="rect">
            <a:avLst/>
          </a:prstGeom>
        </p:spPr>
      </p:pic>
      <p:pic>
        <p:nvPicPr>
          <p:cNvPr id="50" name="Picture 49" descr="ppt-icons_lock.eps"/>
          <p:cNvPicPr>
            <a:picLocks noChangeAspect="1"/>
          </p:cNvPicPr>
          <p:nvPr/>
        </p:nvPicPr>
        <p:blipFill>
          <a:blip r:embed="rId18" cstate="email">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680337" y="1246816"/>
            <a:ext cx="502920" cy="502920"/>
          </a:xfrm>
          <a:prstGeom prst="rect">
            <a:avLst/>
          </a:prstGeom>
        </p:spPr>
      </p:pic>
      <p:pic>
        <p:nvPicPr>
          <p:cNvPr id="51" name="Picture 50" descr="ppt-icons2_hacker.eps"/>
          <p:cNvPicPr>
            <a:picLocks noChangeAspect="1"/>
          </p:cNvPicPr>
          <p:nvPr/>
        </p:nvPicPr>
        <p:blipFill>
          <a:blip r:embed="rId19" cstate="email">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183795" y="702543"/>
            <a:ext cx="607512" cy="607512"/>
          </a:xfrm>
          <a:prstGeom prst="rect">
            <a:avLst/>
          </a:prstGeom>
        </p:spPr>
      </p:pic>
      <p:pic>
        <p:nvPicPr>
          <p:cNvPr id="53" name="Picture 52" descr="ppt-icons2_hacker 2.eps"/>
          <p:cNvPicPr>
            <a:picLocks noChangeAspect="1"/>
          </p:cNvPicPr>
          <p:nvPr/>
        </p:nvPicPr>
        <p:blipFill>
          <a:blip r:embed="rId20" cstate="email">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815183" y="1624311"/>
            <a:ext cx="607512" cy="607512"/>
          </a:xfrm>
          <a:prstGeom prst="rect">
            <a:avLst/>
          </a:prstGeom>
        </p:spPr>
      </p:pic>
    </p:spTree>
    <p:extLst>
      <p:ext uri="{BB962C8B-B14F-4D97-AF65-F5344CB8AC3E}">
        <p14:creationId xmlns:p14="http://schemas.microsoft.com/office/powerpoint/2010/main" val="301193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2000"/>
                                        <p:tgtEl>
                                          <p:spTgt spid="95"/>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6144"/>
                                        </p:tgtEl>
                                        <p:attrNameLst>
                                          <p:attrName>style.visibility</p:attrName>
                                        </p:attrNameLst>
                                      </p:cBhvr>
                                      <p:to>
                                        <p:strVal val="visible"/>
                                      </p:to>
                                    </p:set>
                                    <p:animEffect transition="in" filter="wipe(left)">
                                      <p:cBhvr>
                                        <p:cTn id="11" dur="500"/>
                                        <p:tgtEl>
                                          <p:spTgt spid="6144"/>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6145"/>
                                        </p:tgtEl>
                                        <p:attrNameLst>
                                          <p:attrName>style.visibility</p:attrName>
                                        </p:attrNameLst>
                                      </p:cBhvr>
                                      <p:to>
                                        <p:strVal val="visible"/>
                                      </p:to>
                                    </p:set>
                                    <p:animEffect transition="in" filter="wipe(left)">
                                      <p:cBhvr>
                                        <p:cTn id="15" dur="500"/>
                                        <p:tgtEl>
                                          <p:spTgt spid="6145"/>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6147"/>
                                        </p:tgtEl>
                                        <p:attrNameLst>
                                          <p:attrName>style.visibility</p:attrName>
                                        </p:attrNameLst>
                                      </p:cBhvr>
                                      <p:to>
                                        <p:strVal val="visible"/>
                                      </p:to>
                                    </p:set>
                                    <p:animEffect transition="in" filter="wipe(left)">
                                      <p:cBhvr>
                                        <p:cTn id="19" dur="500"/>
                                        <p:tgtEl>
                                          <p:spTgt spid="6147"/>
                                        </p:tgtEl>
                                      </p:cBhvr>
                                    </p:animEffect>
                                  </p:childTnLst>
                                </p:cTn>
                              </p:par>
                            </p:childTnLst>
                          </p:cTn>
                        </p:par>
                        <p:par>
                          <p:cTn id="20" fill="hold">
                            <p:stCondLst>
                              <p:cond delay="3500"/>
                            </p:stCondLst>
                            <p:childTnLst>
                              <p:par>
                                <p:cTn id="21" presetID="42" presetClass="entr" presetSubtype="0" fill="hold" nodeType="afterEffect">
                                  <p:stCondLst>
                                    <p:cond delay="0"/>
                                  </p:stCondLst>
                                  <p:childTnLst>
                                    <p:set>
                                      <p:cBhvr>
                                        <p:cTn id="22" dur="1" fill="hold">
                                          <p:stCondLst>
                                            <p:cond delay="0"/>
                                          </p:stCondLst>
                                        </p:cTn>
                                        <p:tgtEl>
                                          <p:spTgt spid="6148"/>
                                        </p:tgtEl>
                                        <p:attrNameLst>
                                          <p:attrName>style.visibility</p:attrName>
                                        </p:attrNameLst>
                                      </p:cBhvr>
                                      <p:to>
                                        <p:strVal val="visible"/>
                                      </p:to>
                                    </p:set>
                                    <p:animEffect transition="in" filter="fade">
                                      <p:cBhvr>
                                        <p:cTn id="23" dur="1000"/>
                                        <p:tgtEl>
                                          <p:spTgt spid="6148"/>
                                        </p:tgtEl>
                                      </p:cBhvr>
                                    </p:animEffect>
                                    <p:anim calcmode="lin" valueType="num">
                                      <p:cBhvr>
                                        <p:cTn id="24" dur="1000" fill="hold"/>
                                        <p:tgtEl>
                                          <p:spTgt spid="6148"/>
                                        </p:tgtEl>
                                        <p:attrNameLst>
                                          <p:attrName>ppt_x</p:attrName>
                                        </p:attrNameLst>
                                      </p:cBhvr>
                                      <p:tavLst>
                                        <p:tav tm="0">
                                          <p:val>
                                            <p:strVal val="#ppt_x"/>
                                          </p:val>
                                        </p:tav>
                                        <p:tav tm="100000">
                                          <p:val>
                                            <p:strVal val="#ppt_x"/>
                                          </p:val>
                                        </p:tav>
                                      </p:tavLst>
                                    </p:anim>
                                    <p:anim calcmode="lin" valueType="num">
                                      <p:cBhvr>
                                        <p:cTn id="25"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6149"/>
                                        </p:tgtEl>
                                        <p:attrNameLst>
                                          <p:attrName>style.visibility</p:attrName>
                                        </p:attrNameLst>
                                      </p:cBhvr>
                                      <p:to>
                                        <p:strVal val="visible"/>
                                      </p:to>
                                    </p:set>
                                    <p:animEffect transition="in" filter="fade">
                                      <p:cBhvr>
                                        <p:cTn id="30" dur="1000"/>
                                        <p:tgtEl>
                                          <p:spTgt spid="6149"/>
                                        </p:tgtEl>
                                      </p:cBhvr>
                                    </p:animEffect>
                                    <p:anim calcmode="lin" valueType="num">
                                      <p:cBhvr>
                                        <p:cTn id="31" dur="1000" fill="hold"/>
                                        <p:tgtEl>
                                          <p:spTgt spid="6149"/>
                                        </p:tgtEl>
                                        <p:attrNameLst>
                                          <p:attrName>ppt_x</p:attrName>
                                        </p:attrNameLst>
                                      </p:cBhvr>
                                      <p:tavLst>
                                        <p:tav tm="0">
                                          <p:val>
                                            <p:strVal val="#ppt_x"/>
                                          </p:val>
                                        </p:tav>
                                        <p:tav tm="100000">
                                          <p:val>
                                            <p:strVal val="#ppt_x"/>
                                          </p:val>
                                        </p:tav>
                                      </p:tavLst>
                                    </p:anim>
                                    <p:anim calcmode="lin" valueType="num">
                                      <p:cBhvr>
                                        <p:cTn id="32" dur="1000" fill="hold"/>
                                        <p:tgtEl>
                                          <p:spTgt spid="6149"/>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6150"/>
                                        </p:tgtEl>
                                        <p:attrNameLst>
                                          <p:attrName>style.visibility</p:attrName>
                                        </p:attrNameLst>
                                      </p:cBhvr>
                                      <p:to>
                                        <p:strVal val="visible"/>
                                      </p:to>
                                    </p:set>
                                    <p:animEffect transition="in" filter="wipe(left)">
                                      <p:cBhvr>
                                        <p:cTn id="36" dur="1000"/>
                                        <p:tgtEl>
                                          <p:spTgt spid="6150"/>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1000"/>
                                        <p:tgtEl>
                                          <p:spTgt spid="48"/>
                                        </p:tgtEl>
                                      </p:cBhvr>
                                    </p:animEffect>
                                    <p:anim calcmode="lin" valueType="num">
                                      <p:cBhvr>
                                        <p:cTn id="42" dur="1000" fill="hold"/>
                                        <p:tgtEl>
                                          <p:spTgt spid="48"/>
                                        </p:tgtEl>
                                        <p:attrNameLst>
                                          <p:attrName>ppt_x</p:attrName>
                                        </p:attrNameLst>
                                      </p:cBhvr>
                                      <p:tavLst>
                                        <p:tav tm="0">
                                          <p:val>
                                            <p:strVal val="#ppt_x"/>
                                          </p:val>
                                        </p:tav>
                                        <p:tav tm="100000">
                                          <p:val>
                                            <p:strVal val="#ppt_x"/>
                                          </p:val>
                                        </p:tav>
                                      </p:tavLst>
                                    </p:anim>
                                    <p:anim calcmode="lin" valueType="num">
                                      <p:cBhvr>
                                        <p:cTn id="43" dur="1000" fill="hold"/>
                                        <p:tgtEl>
                                          <p:spTgt spid="4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50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1000"/>
                                        <p:tgtEl>
                                          <p:spTgt spid="49"/>
                                        </p:tgtEl>
                                      </p:cBhvr>
                                    </p:animEffect>
                                    <p:anim calcmode="lin" valueType="num">
                                      <p:cBhvr>
                                        <p:cTn id="47" dur="1000" fill="hold"/>
                                        <p:tgtEl>
                                          <p:spTgt spid="49"/>
                                        </p:tgtEl>
                                        <p:attrNameLst>
                                          <p:attrName>ppt_x</p:attrName>
                                        </p:attrNameLst>
                                      </p:cBhvr>
                                      <p:tavLst>
                                        <p:tav tm="0">
                                          <p:val>
                                            <p:strVal val="#ppt_x"/>
                                          </p:val>
                                        </p:tav>
                                        <p:tav tm="100000">
                                          <p:val>
                                            <p:strVal val="#ppt_x"/>
                                          </p:val>
                                        </p:tav>
                                      </p:tavLst>
                                    </p:anim>
                                    <p:anim calcmode="lin" valueType="num">
                                      <p:cBhvr>
                                        <p:cTn id="48" dur="1000" fill="hold"/>
                                        <p:tgtEl>
                                          <p:spTgt spid="4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100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1000"/>
                                        <p:tgtEl>
                                          <p:spTgt spid="50"/>
                                        </p:tgtEl>
                                      </p:cBhvr>
                                    </p:animEffect>
                                    <p:anim calcmode="lin" valueType="num">
                                      <p:cBhvr>
                                        <p:cTn id="52" dur="1000" fill="hold"/>
                                        <p:tgtEl>
                                          <p:spTgt spid="50"/>
                                        </p:tgtEl>
                                        <p:attrNameLst>
                                          <p:attrName>ppt_x</p:attrName>
                                        </p:attrNameLst>
                                      </p:cBhvr>
                                      <p:tavLst>
                                        <p:tav tm="0">
                                          <p:val>
                                            <p:strVal val="#ppt_x"/>
                                          </p:val>
                                        </p:tav>
                                        <p:tav tm="100000">
                                          <p:val>
                                            <p:strVal val="#ppt_x"/>
                                          </p:val>
                                        </p:tav>
                                      </p:tavLst>
                                    </p:anim>
                                    <p:anim calcmode="lin" valueType="num">
                                      <p:cBhvr>
                                        <p:cTn id="53" dur="1000" fill="hold"/>
                                        <p:tgtEl>
                                          <p:spTgt spid="50"/>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1500"/>
                                  </p:stCondLst>
                                  <p:childTnLst>
                                    <p:set>
                                      <p:cBhvr>
                                        <p:cTn id="55" dur="1" fill="hold">
                                          <p:stCondLst>
                                            <p:cond delay="0"/>
                                          </p:stCondLst>
                                        </p:cTn>
                                        <p:tgtEl>
                                          <p:spTgt spid="51"/>
                                        </p:tgtEl>
                                        <p:attrNameLst>
                                          <p:attrName>style.visibility</p:attrName>
                                        </p:attrNameLst>
                                      </p:cBhvr>
                                      <p:to>
                                        <p:strVal val="visible"/>
                                      </p:to>
                                    </p:set>
                                    <p:animEffect transition="in" filter="fade">
                                      <p:cBhvr>
                                        <p:cTn id="56" dur="1000"/>
                                        <p:tgtEl>
                                          <p:spTgt spid="51"/>
                                        </p:tgtEl>
                                      </p:cBhvr>
                                    </p:animEffect>
                                    <p:anim calcmode="lin" valueType="num">
                                      <p:cBhvr>
                                        <p:cTn id="57" dur="1000" fill="hold"/>
                                        <p:tgtEl>
                                          <p:spTgt spid="51"/>
                                        </p:tgtEl>
                                        <p:attrNameLst>
                                          <p:attrName>ppt_x</p:attrName>
                                        </p:attrNameLst>
                                      </p:cBhvr>
                                      <p:tavLst>
                                        <p:tav tm="0">
                                          <p:val>
                                            <p:strVal val="#ppt_x"/>
                                          </p:val>
                                        </p:tav>
                                        <p:tav tm="100000">
                                          <p:val>
                                            <p:strVal val="#ppt_x"/>
                                          </p:val>
                                        </p:tav>
                                      </p:tavLst>
                                    </p:anim>
                                    <p:anim calcmode="lin" valueType="num">
                                      <p:cBhvr>
                                        <p:cTn id="58" dur="1000" fill="hold"/>
                                        <p:tgtEl>
                                          <p:spTgt spid="51"/>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200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1000"/>
                                        <p:tgtEl>
                                          <p:spTgt spid="53"/>
                                        </p:tgtEl>
                                      </p:cBhvr>
                                    </p:animEffect>
                                    <p:anim calcmode="lin" valueType="num">
                                      <p:cBhvr>
                                        <p:cTn id="62" dur="1000" fill="hold"/>
                                        <p:tgtEl>
                                          <p:spTgt spid="53"/>
                                        </p:tgtEl>
                                        <p:attrNameLst>
                                          <p:attrName>ppt_x</p:attrName>
                                        </p:attrNameLst>
                                      </p:cBhvr>
                                      <p:tavLst>
                                        <p:tav tm="0">
                                          <p:val>
                                            <p:strVal val="#ppt_x"/>
                                          </p:val>
                                        </p:tav>
                                        <p:tav tm="100000">
                                          <p:val>
                                            <p:strVal val="#ppt_x"/>
                                          </p:val>
                                        </p:tav>
                                      </p:tavLst>
                                    </p:anim>
                                    <p:anim calcmode="lin" valueType="num">
                                      <p:cBhvr>
                                        <p:cTn id="6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nodeType="click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fade">
                                      <p:cBhvr>
                                        <p:cTn id="68" dur="1000"/>
                                        <p:tgtEl>
                                          <p:spTgt spid="61"/>
                                        </p:tgtEl>
                                      </p:cBhvr>
                                    </p:animEffect>
                                    <p:anim calcmode="lin" valueType="num">
                                      <p:cBhvr>
                                        <p:cTn id="69" dur="1000" fill="hold"/>
                                        <p:tgtEl>
                                          <p:spTgt spid="61"/>
                                        </p:tgtEl>
                                        <p:attrNameLst>
                                          <p:attrName>ppt_x</p:attrName>
                                        </p:attrNameLst>
                                      </p:cBhvr>
                                      <p:tavLst>
                                        <p:tav tm="0">
                                          <p:val>
                                            <p:strVal val="#ppt_x"/>
                                          </p:val>
                                        </p:tav>
                                        <p:tav tm="100000">
                                          <p:val>
                                            <p:strVal val="#ppt_x"/>
                                          </p:val>
                                        </p:tav>
                                      </p:tavLst>
                                    </p:anim>
                                    <p:anim calcmode="lin" valueType="num">
                                      <p:cBhvr>
                                        <p:cTn id="70" dur="1000" fill="hold"/>
                                        <p:tgtEl>
                                          <p:spTgt spid="61"/>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500"/>
                                  </p:stCondLst>
                                  <p:childTnLst>
                                    <p:set>
                                      <p:cBhvr>
                                        <p:cTn id="72" dur="1" fill="hold">
                                          <p:stCondLst>
                                            <p:cond delay="0"/>
                                          </p:stCondLst>
                                        </p:cTn>
                                        <p:tgtEl>
                                          <p:spTgt spid="62"/>
                                        </p:tgtEl>
                                        <p:attrNameLst>
                                          <p:attrName>style.visibility</p:attrName>
                                        </p:attrNameLst>
                                      </p:cBhvr>
                                      <p:to>
                                        <p:strVal val="visible"/>
                                      </p:to>
                                    </p:set>
                                    <p:animEffect transition="in" filter="fade">
                                      <p:cBhvr>
                                        <p:cTn id="73" dur="1000"/>
                                        <p:tgtEl>
                                          <p:spTgt spid="62"/>
                                        </p:tgtEl>
                                      </p:cBhvr>
                                    </p:animEffect>
                                    <p:anim calcmode="lin" valueType="num">
                                      <p:cBhvr>
                                        <p:cTn id="74" dur="1000" fill="hold"/>
                                        <p:tgtEl>
                                          <p:spTgt spid="62"/>
                                        </p:tgtEl>
                                        <p:attrNameLst>
                                          <p:attrName>ppt_x</p:attrName>
                                        </p:attrNameLst>
                                      </p:cBhvr>
                                      <p:tavLst>
                                        <p:tav tm="0">
                                          <p:val>
                                            <p:strVal val="#ppt_x"/>
                                          </p:val>
                                        </p:tav>
                                        <p:tav tm="100000">
                                          <p:val>
                                            <p:strVal val="#ppt_x"/>
                                          </p:val>
                                        </p:tav>
                                      </p:tavLst>
                                    </p:anim>
                                    <p:anim calcmode="lin" valueType="num">
                                      <p:cBhvr>
                                        <p:cTn id="75" dur="1000" fill="hold"/>
                                        <p:tgtEl>
                                          <p:spTgt spid="62"/>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100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150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2000"/>
                                  </p:stCondLst>
                                  <p:childTnLst>
                                    <p:set>
                                      <p:cBhvr>
                                        <p:cTn id="87" dur="1" fill="hold">
                                          <p:stCondLst>
                                            <p:cond delay="0"/>
                                          </p:stCondLst>
                                        </p:cTn>
                                        <p:tgtEl>
                                          <p:spTgt spid="66"/>
                                        </p:tgtEl>
                                        <p:attrNameLst>
                                          <p:attrName>style.visibility</p:attrName>
                                        </p:attrNameLst>
                                      </p:cBhvr>
                                      <p:to>
                                        <p:strVal val="visible"/>
                                      </p:to>
                                    </p:set>
                                    <p:animEffect transition="in" filter="fade">
                                      <p:cBhvr>
                                        <p:cTn id="88" dur="1000"/>
                                        <p:tgtEl>
                                          <p:spTgt spid="66"/>
                                        </p:tgtEl>
                                      </p:cBhvr>
                                    </p:animEffect>
                                    <p:anim calcmode="lin" valueType="num">
                                      <p:cBhvr>
                                        <p:cTn id="89" dur="1000" fill="hold"/>
                                        <p:tgtEl>
                                          <p:spTgt spid="66"/>
                                        </p:tgtEl>
                                        <p:attrNameLst>
                                          <p:attrName>ppt_x</p:attrName>
                                        </p:attrNameLst>
                                      </p:cBhvr>
                                      <p:tavLst>
                                        <p:tav tm="0">
                                          <p:val>
                                            <p:strVal val="#ppt_x"/>
                                          </p:val>
                                        </p:tav>
                                        <p:tav tm="100000">
                                          <p:val>
                                            <p:strVal val="#ppt_x"/>
                                          </p:val>
                                        </p:tav>
                                      </p:tavLst>
                                    </p:anim>
                                    <p:anim calcmode="lin" valueType="num">
                                      <p:cBhvr>
                                        <p:cTn id="90" dur="1000" fill="hold"/>
                                        <p:tgtEl>
                                          <p:spTgt spid="66"/>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2500"/>
                                  </p:stCondLst>
                                  <p:childTnLst>
                                    <p:set>
                                      <p:cBhvr>
                                        <p:cTn id="92" dur="1" fill="hold">
                                          <p:stCondLst>
                                            <p:cond delay="0"/>
                                          </p:stCondLst>
                                        </p:cTn>
                                        <p:tgtEl>
                                          <p:spTgt spid="64"/>
                                        </p:tgtEl>
                                        <p:attrNameLst>
                                          <p:attrName>style.visibility</p:attrName>
                                        </p:attrNameLst>
                                      </p:cBhvr>
                                      <p:to>
                                        <p:strVal val="visible"/>
                                      </p:to>
                                    </p:set>
                                    <p:animEffect transition="in" filter="fade">
                                      <p:cBhvr>
                                        <p:cTn id="93" dur="1000"/>
                                        <p:tgtEl>
                                          <p:spTgt spid="64"/>
                                        </p:tgtEl>
                                      </p:cBhvr>
                                    </p:animEffect>
                                    <p:anim calcmode="lin" valueType="num">
                                      <p:cBhvr>
                                        <p:cTn id="94" dur="1000" fill="hold"/>
                                        <p:tgtEl>
                                          <p:spTgt spid="64"/>
                                        </p:tgtEl>
                                        <p:attrNameLst>
                                          <p:attrName>ppt_x</p:attrName>
                                        </p:attrNameLst>
                                      </p:cBhvr>
                                      <p:tavLst>
                                        <p:tav tm="0">
                                          <p:val>
                                            <p:strVal val="#ppt_x"/>
                                          </p:val>
                                        </p:tav>
                                        <p:tav tm="100000">
                                          <p:val>
                                            <p:strVal val="#ppt_x"/>
                                          </p:val>
                                        </p:tav>
                                      </p:tavLst>
                                    </p:anim>
                                    <p:anim calcmode="lin" valueType="num">
                                      <p:cBhvr>
                                        <p:cTn id="95"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6" grpId="0" animBg="1"/>
      <p:bldP spid="6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Modern Threats are Fast!</a:t>
            </a:r>
            <a:endParaRPr lang="en-US" dirty="0"/>
          </a:p>
        </p:txBody>
      </p:sp>
      <p:pic>
        <p:nvPicPr>
          <p:cNvPr id="4" name="Picture 2" descr="https://blogs.forcepoint.com/sites/default/files/u1096/jaff_campaign_volu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27385"/>
            <a:ext cx="7823752" cy="3917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478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Modern Threats are Fast!</a:t>
            </a:r>
            <a:endParaRPr lang="en-US" dirty="0"/>
          </a:p>
        </p:txBody>
      </p:sp>
      <p:pic>
        <p:nvPicPr>
          <p:cNvPr id="4" name="Picture 2" descr="https://blogs.forcepoint.com/sites/default/files/u1096/jaff_campaign_volu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27385"/>
            <a:ext cx="7823752" cy="39175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95801" y="514350"/>
            <a:ext cx="4089952" cy="3930589"/>
          </a:xfrm>
          <a:prstGeom prst="rect">
            <a:avLst/>
          </a:prstGeom>
          <a:gradFill flip="none" rotWithShape="1">
            <a:gsLst>
              <a:gs pos="83000">
                <a:srgbClr val="51D337"/>
              </a:gs>
              <a:gs pos="0">
                <a:schemeClr val="accent1">
                  <a:tint val="100000"/>
                  <a:shade val="100000"/>
                  <a:satMod val="130000"/>
                </a:schemeClr>
              </a:gs>
              <a:gs pos="91000">
                <a:srgbClr val="6BE257">
                  <a:alpha val="90000"/>
                </a:srgbClr>
              </a:gs>
              <a:gs pos="100000">
                <a:schemeClr val="accent1">
                  <a:tint val="50000"/>
                  <a:shade val="100000"/>
                  <a:satMod val="350000"/>
                  <a:alpha val="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309152" y="886923"/>
            <a:ext cx="3276600" cy="3139321"/>
          </a:xfrm>
          <a:prstGeom prst="rect">
            <a:avLst/>
          </a:prstGeom>
          <a:noFill/>
        </p:spPr>
        <p:txBody>
          <a:bodyPr wrap="square" rtlCol="0">
            <a:spAutoFit/>
          </a:bodyPr>
          <a:lstStyle/>
          <a:p>
            <a:pPr marL="457200" indent="-457200">
              <a:spcBef>
                <a:spcPts val="1800"/>
              </a:spcBef>
              <a:buFont typeface="Arial" panose="020B0604020202020204" pitchFamily="34" charset="0"/>
              <a:buChar char="•"/>
            </a:pPr>
            <a:r>
              <a:rPr lang="en-US" sz="2400" b="1" dirty="0" smtClean="0">
                <a:effectLst>
                  <a:outerShdw blurRad="38100" dist="38100" dir="2700000" algn="tl">
                    <a:srgbClr val="000000">
                      <a:alpha val="43137"/>
                    </a:srgbClr>
                  </a:outerShdw>
                </a:effectLst>
                <a:latin typeface="+mn-lt"/>
              </a:rPr>
              <a:t>Spam &amp; Phishing Defenses</a:t>
            </a:r>
          </a:p>
          <a:p>
            <a:pPr marL="457200" indent="-457200">
              <a:spcBef>
                <a:spcPts val="1800"/>
              </a:spcBef>
              <a:buFont typeface="Arial" panose="020B0604020202020204" pitchFamily="34" charset="0"/>
              <a:buChar char="•"/>
            </a:pPr>
            <a:r>
              <a:rPr lang="en-US" sz="2400" b="1" dirty="0" smtClean="0">
                <a:effectLst>
                  <a:outerShdw blurRad="38100" dist="38100" dir="2700000" algn="tl">
                    <a:srgbClr val="000000">
                      <a:alpha val="43137"/>
                    </a:srgbClr>
                  </a:outerShdw>
                </a:effectLst>
                <a:latin typeface="+mn-lt"/>
              </a:rPr>
              <a:t>Phishing Education</a:t>
            </a:r>
          </a:p>
          <a:p>
            <a:pPr marL="457200" indent="-457200">
              <a:spcBef>
                <a:spcPts val="1800"/>
              </a:spcBef>
              <a:buFont typeface="Arial" panose="020B0604020202020204" pitchFamily="34" charset="0"/>
              <a:buChar char="•"/>
            </a:pPr>
            <a:r>
              <a:rPr lang="en-US" sz="2400" b="1" dirty="0" smtClean="0">
                <a:effectLst>
                  <a:outerShdw blurRad="38100" dist="38100" dir="2700000" algn="tl">
                    <a:srgbClr val="000000">
                      <a:alpha val="43137"/>
                    </a:srgbClr>
                  </a:outerShdw>
                </a:effectLst>
                <a:latin typeface="+mn-lt"/>
              </a:rPr>
              <a:t>Adv. Zero-Day</a:t>
            </a:r>
            <a:br>
              <a:rPr lang="en-US" sz="2400" b="1" dirty="0" smtClean="0">
                <a:effectLst>
                  <a:outerShdw blurRad="38100" dist="38100" dir="2700000" algn="tl">
                    <a:srgbClr val="000000">
                      <a:alpha val="43137"/>
                    </a:srgbClr>
                  </a:outerShdw>
                </a:effectLst>
                <a:latin typeface="+mn-lt"/>
              </a:rPr>
            </a:br>
            <a:r>
              <a:rPr lang="en-US" sz="2400" b="1" dirty="0" smtClean="0">
                <a:effectLst>
                  <a:outerShdw blurRad="38100" dist="38100" dir="2700000" algn="tl">
                    <a:srgbClr val="000000">
                      <a:alpha val="43137"/>
                    </a:srgbClr>
                  </a:outerShdw>
                </a:effectLst>
                <a:latin typeface="+mn-lt"/>
              </a:rPr>
              <a:t>Malware Detection</a:t>
            </a:r>
          </a:p>
        </p:txBody>
      </p:sp>
    </p:spTree>
    <p:extLst>
      <p:ext uri="{BB962C8B-B14F-4D97-AF65-F5344CB8AC3E}">
        <p14:creationId xmlns:p14="http://schemas.microsoft.com/office/powerpoint/2010/main" val="261908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500"/>
                                        <p:tgtEl>
                                          <p:spTgt spid="5">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left)">
                                      <p:cBhvr>
                                        <p:cTn id="1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blogs.forcepoint.com/sites/default/files/u1096/jaff_pie.png"/>
          <p:cNvPicPr>
            <a:picLocks noChangeAspect="1" noChangeArrowheads="1"/>
          </p:cNvPicPr>
          <p:nvPr/>
        </p:nvPicPr>
        <p:blipFill rotWithShape="1">
          <a:blip r:embed="rId3">
            <a:extLst>
              <a:ext uri="{28A0092B-C50C-407E-A947-70E740481C1C}">
                <a14:useLocalDpi xmlns:a14="http://schemas.microsoft.com/office/drawing/2010/main" val="0"/>
              </a:ext>
            </a:extLst>
          </a:blip>
          <a:srcRect t="32970"/>
          <a:stretch/>
        </p:blipFill>
        <p:spPr bwMode="auto">
          <a:xfrm>
            <a:off x="719329" y="-19050"/>
            <a:ext cx="8086342" cy="4647538"/>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685800" y="-19050"/>
            <a:ext cx="8119871" cy="990600"/>
          </a:xfrm>
          <a:prstGeom prst="rect">
            <a:avLst/>
          </a:prstGeom>
          <a:gradFill flip="none" rotWithShape="1">
            <a:gsLst>
              <a:gs pos="0">
                <a:schemeClr val="tx1"/>
              </a:gs>
              <a:gs pos="76000">
                <a:srgbClr val="404040">
                  <a:alpha val="47000"/>
                </a:srgbClr>
              </a:gs>
              <a:gs pos="100000">
                <a:schemeClr val="bg1">
                  <a:lumMod val="50000"/>
                  <a:alpha val="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 and global</a:t>
            </a:r>
            <a:endParaRPr lang="en-US" dirty="0"/>
          </a:p>
        </p:txBody>
      </p:sp>
    </p:spTree>
    <p:extLst>
      <p:ext uri="{BB962C8B-B14F-4D97-AF65-F5344CB8AC3E}">
        <p14:creationId xmlns:p14="http://schemas.microsoft.com/office/powerpoint/2010/main" val="1450076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075" y="1857207"/>
            <a:ext cx="5029200" cy="541367"/>
          </a:xfrm>
        </p:spPr>
        <p:txBody>
          <a:bodyPr/>
          <a:lstStyle/>
          <a:p>
            <a:r>
              <a:rPr lang="en-GB" sz="3600" dirty="0" smtClean="0"/>
              <a:t>Case Studies &amp; Trends</a:t>
            </a:r>
            <a:endParaRPr lang="en-GB" sz="3600" dirty="0"/>
          </a:p>
        </p:txBody>
      </p:sp>
      <p:sp>
        <p:nvSpPr>
          <p:cNvPr id="3" name="Text Placeholder 2"/>
          <p:cNvSpPr>
            <a:spLocks noGrp="1"/>
          </p:cNvSpPr>
          <p:nvPr>
            <p:ph type="body" sz="quarter" idx="10"/>
          </p:nvPr>
        </p:nvSpPr>
        <p:spPr/>
        <p:txBody>
          <a:bodyPr/>
          <a:lstStyle/>
          <a:p>
            <a:pPr marL="285750" indent="-285750">
              <a:buFont typeface="Wingdings" panose="05000000000000000000" pitchFamily="2" charset="2"/>
              <a:buChar char="q"/>
            </a:pPr>
            <a:r>
              <a:rPr lang="en-US" sz="2800" dirty="0" smtClean="0"/>
              <a:t> </a:t>
            </a:r>
            <a:r>
              <a:rPr lang="en-US" sz="2800" dirty="0" err="1" smtClean="0"/>
              <a:t>WannaCry</a:t>
            </a:r>
            <a:endParaRPr lang="en-US" sz="2800" dirty="0" smtClean="0"/>
          </a:p>
          <a:p>
            <a:pPr marL="285750" indent="-285750">
              <a:buFont typeface="Wingdings" panose="05000000000000000000" pitchFamily="2" charset="2"/>
              <a:buChar char="q"/>
            </a:pPr>
            <a:r>
              <a:rPr lang="en-US" sz="2800" dirty="0" smtClean="0"/>
              <a:t> </a:t>
            </a:r>
            <a:r>
              <a:rPr lang="en-US" sz="2800" dirty="0" err="1" smtClean="0"/>
              <a:t>Petya</a:t>
            </a:r>
            <a:endParaRPr lang="en-US" sz="2800" dirty="0" smtClean="0"/>
          </a:p>
          <a:p>
            <a:pPr marL="285750" indent="-285750">
              <a:buFont typeface="Wingdings" panose="05000000000000000000" pitchFamily="2" charset="2"/>
              <a:buChar char="q"/>
            </a:pPr>
            <a:r>
              <a:rPr lang="en-US" sz="2800" dirty="0"/>
              <a:t> </a:t>
            </a:r>
            <a:r>
              <a:rPr lang="en-US" sz="2800" dirty="0" smtClean="0"/>
              <a:t>Researcher Predictions</a:t>
            </a:r>
            <a:endParaRPr lang="en-US" sz="2800" dirty="0"/>
          </a:p>
        </p:txBody>
      </p:sp>
    </p:spTree>
    <p:extLst>
      <p:ext uri="{BB962C8B-B14F-4D97-AF65-F5344CB8AC3E}">
        <p14:creationId xmlns:p14="http://schemas.microsoft.com/office/powerpoint/2010/main" val="1490694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FP Section Page">
  <a:themeElements>
    <a:clrScheme name="Forcepoint-CorpDeck-11Jan16">
      <a:dk1>
        <a:srgbClr val="000000"/>
      </a:dk1>
      <a:lt1>
        <a:srgbClr val="FFFFFF"/>
      </a:lt1>
      <a:dk2>
        <a:srgbClr val="4D4D4D"/>
      </a:dk2>
      <a:lt2>
        <a:srgbClr val="CCCCCC"/>
      </a:lt2>
      <a:accent1>
        <a:srgbClr val="43B02A"/>
      </a:accent1>
      <a:accent2>
        <a:srgbClr val="FF6C0C"/>
      </a:accent2>
      <a:accent3>
        <a:srgbClr val="FFAD00"/>
      </a:accent3>
      <a:accent4>
        <a:srgbClr val="E62D1E"/>
      </a:accent4>
      <a:accent5>
        <a:srgbClr val="E31C79"/>
      </a:accent5>
      <a:accent6>
        <a:srgbClr val="0A64AA"/>
      </a:accent6>
      <a:hlink>
        <a:srgbClr val="2093CF"/>
      </a:hlink>
      <a:folHlink>
        <a:srgbClr val="0A64A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orcepoint-powerpoint-template-7feb2017.potx" id="{DF2991AE-9CBC-4431-96A5-A8DD78EB9B0C}" vid="{2B73CBE4-E620-4190-A70F-049E73F7B7EC}"/>
    </a:ext>
  </a:extLst>
</a:theme>
</file>

<file path=ppt/theme/theme2.xml><?xml version="1.0" encoding="utf-8"?>
<a:theme xmlns:a="http://schemas.openxmlformats.org/drawingml/2006/main" name="2_FP Title Slide">
  <a:themeElements>
    <a:clrScheme name="Forcepoint-CorpDeck-11Jan16">
      <a:dk1>
        <a:srgbClr val="000000"/>
      </a:dk1>
      <a:lt1>
        <a:srgbClr val="FFFFFF"/>
      </a:lt1>
      <a:dk2>
        <a:srgbClr val="4D4D4D"/>
      </a:dk2>
      <a:lt2>
        <a:srgbClr val="CCCCCC"/>
      </a:lt2>
      <a:accent1>
        <a:srgbClr val="43B02A"/>
      </a:accent1>
      <a:accent2>
        <a:srgbClr val="FF6C0C"/>
      </a:accent2>
      <a:accent3>
        <a:srgbClr val="FFAD00"/>
      </a:accent3>
      <a:accent4>
        <a:srgbClr val="E62D1E"/>
      </a:accent4>
      <a:accent5>
        <a:srgbClr val="E31C79"/>
      </a:accent5>
      <a:accent6>
        <a:srgbClr val="0A64AA"/>
      </a:accent6>
      <a:hlink>
        <a:srgbClr val="2093CF"/>
      </a:hlink>
      <a:folHlink>
        <a:srgbClr val="0A64A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1400"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forcpoint-powerpoint-template-18jan2017.potx [Read-Only]" id="{FF600B16-EBF6-4A7C-9452-3C19B809A47A}" vid="{D6D2F90C-3CB7-47C4-B523-EDF650AC599F}"/>
    </a:ext>
  </a:extLst>
</a:theme>
</file>

<file path=ppt/theme/theme3.xml><?xml version="1.0" encoding="utf-8"?>
<a:theme xmlns:a="http://schemas.openxmlformats.org/drawingml/2006/main" name="FP Black Theme">
  <a:themeElements>
    <a:clrScheme name="Forcepoint-CorpDeck-11Jan16">
      <a:dk1>
        <a:srgbClr val="000000"/>
      </a:dk1>
      <a:lt1>
        <a:srgbClr val="FFFFFF"/>
      </a:lt1>
      <a:dk2>
        <a:srgbClr val="4D4D4D"/>
      </a:dk2>
      <a:lt2>
        <a:srgbClr val="CCCCCC"/>
      </a:lt2>
      <a:accent1>
        <a:srgbClr val="43B02A"/>
      </a:accent1>
      <a:accent2>
        <a:srgbClr val="FF6C0C"/>
      </a:accent2>
      <a:accent3>
        <a:srgbClr val="FFAD00"/>
      </a:accent3>
      <a:accent4>
        <a:srgbClr val="E62D1E"/>
      </a:accent4>
      <a:accent5>
        <a:srgbClr val="E31C79"/>
      </a:accent5>
      <a:accent6>
        <a:srgbClr val="0A64AA"/>
      </a:accent6>
      <a:hlink>
        <a:srgbClr val="2093CF"/>
      </a:hlink>
      <a:folHlink>
        <a:srgbClr val="0A64A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forcpoint-powerpoint-template-18jan2017.potx [Read-Only]" id="{FF600B16-EBF6-4A7C-9452-3C19B809A47A}" vid="{516ACF8A-B45D-4660-B9BD-707780E14253}"/>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Sales Mgt Pres 2007</Template>
  <TotalTime>167581</TotalTime>
  <Words>1729</Words>
  <Application>Microsoft Office PowerPoint</Application>
  <PresentationFormat>On-screen Show (16:9)</PresentationFormat>
  <Paragraphs>219</Paragraphs>
  <Slides>23</Slides>
  <Notes>21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Arial</vt:lpstr>
      <vt:lpstr>Calibri</vt:lpstr>
      <vt:lpstr>LucidaGrande</vt:lpstr>
      <vt:lpstr>Times</vt:lpstr>
      <vt:lpstr>Webdings</vt:lpstr>
      <vt:lpstr>Wingdings</vt:lpstr>
      <vt:lpstr>Wingdings 3</vt:lpstr>
      <vt:lpstr>FP Section Page</vt:lpstr>
      <vt:lpstr>2_FP Title Slide</vt:lpstr>
      <vt:lpstr>FP Black Theme</vt:lpstr>
      <vt:lpstr>Common Threat Traits for Effective Strategy Development</vt:lpstr>
      <vt:lpstr>PowerPoint Presentation</vt:lpstr>
      <vt:lpstr>PowerPoint Presentation</vt:lpstr>
      <vt:lpstr>PowerPoint Presentation</vt:lpstr>
      <vt:lpstr>An Unbalanced Landscape</vt:lpstr>
      <vt:lpstr>Modern Threats are Fast!</vt:lpstr>
      <vt:lpstr>Modern Threats are Fast!</vt:lpstr>
      <vt:lpstr>… and global</vt:lpstr>
      <vt:lpstr>Case Studies &amp; Trends</vt:lpstr>
      <vt:lpstr>PowerPoint Presentation</vt:lpstr>
      <vt:lpstr>Lateral Movement is vital to attackers success</vt:lpstr>
      <vt:lpstr>PowerPoint Presentation</vt:lpstr>
      <vt:lpstr>PowerPoint Presentation</vt:lpstr>
      <vt:lpstr>What’s in a name?</vt:lpstr>
      <vt:lpstr>How Does Petya Spread? </vt:lpstr>
      <vt:lpstr>PowerPoint Presentation</vt:lpstr>
      <vt:lpstr> How is Petya more dangerous than WannaCry?</vt:lpstr>
      <vt:lpstr>How is Petya less dangerous than WannaCry?</vt:lpstr>
      <vt:lpstr>What are 8 best practices to follow</vt:lpstr>
      <vt:lpstr> What you should do to protect your organization?</vt:lpstr>
      <vt:lpstr>PowerPoint Presentation</vt:lpstr>
      <vt:lpstr>QUESTIONS</vt:lpstr>
      <vt:lpstr>THANK YOU</vt:lpstr>
    </vt:vector>
  </TitlesOfParts>
  <Company>SANS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vendor team</dc:title>
  <dc:creator>dgrewe</dc:creator>
  <cp:lastModifiedBy>Hansmann, Bob</cp:lastModifiedBy>
  <cp:revision>1323</cp:revision>
  <dcterms:created xsi:type="dcterms:W3CDTF">2006-11-02T15:54:41Z</dcterms:created>
  <dcterms:modified xsi:type="dcterms:W3CDTF">2017-07-11T17:51:08Z</dcterms:modified>
</cp:coreProperties>
</file>